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7" r:id="rId4"/>
    <p:sldId id="278" r:id="rId5"/>
    <p:sldId id="258" r:id="rId6"/>
    <p:sldId id="28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6" r:id="rId22"/>
    <p:sldId id="287" r:id="rId23"/>
    <p:sldId id="298" r:id="rId24"/>
    <p:sldId id="285" r:id="rId25"/>
    <p:sldId id="274" r:id="rId26"/>
    <p:sldId id="275" r:id="rId27"/>
    <p:sldId id="281" r:id="rId28"/>
    <p:sldId id="282" r:id="rId29"/>
    <p:sldId id="283" r:id="rId30"/>
    <p:sldId id="284" r:id="rId31"/>
    <p:sldId id="299" r:id="rId32"/>
    <p:sldId id="289" r:id="rId33"/>
    <p:sldId id="290" r:id="rId34"/>
    <p:sldId id="291" r:id="rId35"/>
    <p:sldId id="29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先生" initials="王先生" lastIdx="1" clrIdx="0">
    <p:extLst>
      <p:ext uri="{19B8F6BF-5375-455C-9EA6-DF929625EA0E}">
        <p15:presenceInfo xmlns:p15="http://schemas.microsoft.com/office/powerpoint/2012/main" userId="da08e668a948dc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BDDCC-A18E-494B-8CE1-3FC9AD7BF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>
            <a:lvl1pPr algn="ctr">
              <a:defRPr sz="6000"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8557F9-CB41-4E02-9A8C-878F8E58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3A5E19-B97E-4DE0-90E7-A4126B31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63D1C-1D17-4010-850E-D06C8332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1759F-19BA-403E-841E-9BC4F7CF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9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4155D-E5D2-481A-A7B5-4B924984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41BF70-4811-4356-AC2A-4AD3DF18B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D7797-AB30-4472-AA5A-68F5A2335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7E271-75D7-4BC3-B9D3-72FC1487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7B467-ED7D-481F-ABA6-44FB848C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21132-A575-4E60-AC1F-3CB10AE1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FF636-3362-44C4-9449-65D2AD72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4926-733E-4FC0-912E-0A57E8BB0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2D05F-83FF-4A21-98BD-D010E114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0A35F-0CA4-45A8-A98D-9D75C0CB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01032-6561-45C7-8D17-192CAB1B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17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424003-DCEA-4839-B04D-3E63B8D08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85C1DF-F84E-4838-839B-896945FB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7660-A8E2-485F-9EDB-0846F4F5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A5C40-8694-4EDC-8137-22D518AE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A396F-660C-401B-81B3-CB925261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2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7A3D-E8A0-418B-BBAE-E6C3A1E0093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C44DD-7A08-4FBB-8074-E76EF801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798AD-87C8-46AF-839A-4FF004E7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FD45D-4830-4AB4-8194-FD122A54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8E597-EFEF-4AB0-8324-66BC65A1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1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8D85B-3C96-4DB1-BD6A-6C8A9688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35300-3C40-4FBA-B1E3-8C6AE9C8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CE930-7FD7-4790-A1C7-27B280F5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187E4-4C6C-494B-BDC3-D9142450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6534D-5AB6-43C6-8E07-1ED0ECFC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A79B-B07D-4D01-BF6F-0397F25B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BC7CB-7DD9-49C3-AADF-B049A552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A36972-23D0-4241-8445-46E2898D8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925EA7-550B-4B4A-AD8C-C5E7CC80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8E46B-EB0B-4A79-ADFC-6402F16E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40F54-270C-4120-B555-0D46F14F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48EB5-3917-4ABA-AB28-AC8214AC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E03EC8-6303-46CC-ABB9-E8E9F5CA4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B9576-059F-42A7-9378-89CD00FC3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35F629-9DC2-472C-8090-CFF85CAC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1CAE3B-910E-42A4-B617-6E264E31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171BFD-28E8-45E7-9BCE-F8FEC701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EC9126-9481-41EA-9C8A-9EAD1CD3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953328-0C84-473C-ACBB-D75F838A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6654-9733-409A-8767-70AFFAC6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9AB3D1-4F83-4F86-8A46-541CFD68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DB29E-FA86-48DE-8F7A-0905CA72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1F18D-87BA-43DC-BE10-D1E1DFFD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4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B2C129-42A1-4369-BB5C-8A83959D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10DF4B-9B70-4E80-AA9C-6F330990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93BC68-728B-4210-98BD-ADC2FA52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5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F6642F-01D1-4E0E-8FB3-44D83D35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57EF37-3BEC-421D-A188-2F08733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CF6B7-3717-455C-99EC-0ECD8DE8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79C5BA-95AD-4D38-A0FB-9EB988A05809}"/>
              </a:ext>
            </a:extLst>
          </p:cNvPr>
          <p:cNvSpPr/>
          <p:nvPr userDrawn="1"/>
        </p:nvSpPr>
        <p:spPr>
          <a:xfrm>
            <a:off x="514952" y="414522"/>
            <a:ext cx="688206" cy="7411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C289C8-BCDA-435E-BD1C-9719F5EE0C2F}"/>
              </a:ext>
            </a:extLst>
          </p:cNvPr>
          <p:cNvSpPr/>
          <p:nvPr userDrawn="1"/>
        </p:nvSpPr>
        <p:spPr>
          <a:xfrm>
            <a:off x="514952" y="3147462"/>
            <a:ext cx="688206" cy="659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84878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F4E69-C282-4F8B-8737-DA874A4A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9805E-FA57-4C70-B9EA-B07382FA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D999BF-A2EF-4D27-9838-D08EE1198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1F2D-CCF5-423C-85FF-BE94CF00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F79B5-A340-49CD-9BB6-E28D52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7DDEF1-73F8-4502-9797-288417FD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2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5DA6A-F806-4174-A170-627104A8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35950-9B7B-4C89-9ED6-8B390C1A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CCBA80-D165-4DEC-BC9C-B9E080C7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C4CE-5F78-4EA4-A852-2F475863B90B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81183-B2E1-4C44-AAD4-ADFE45604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4D00C-2572-4379-BB0B-1871DB81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5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5.png"/><Relationship Id="rId5" Type="http://schemas.openxmlformats.org/officeDocument/2006/relationships/tags" Target="../tags/tag12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image" Target="../media/image2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20.xml"/><Relationship Id="rId10" Type="http://schemas.openxmlformats.org/officeDocument/2006/relationships/image" Target="../media/image23.png"/><Relationship Id="rId4" Type="http://schemas.openxmlformats.org/officeDocument/2006/relationships/tags" Target="../tags/tag19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3.xml"/><Relationship Id="rId7" Type="http://schemas.openxmlformats.org/officeDocument/2006/relationships/image" Target="../media/image2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0" Type="http://schemas.openxmlformats.org/officeDocument/2006/relationships/image" Target="../media/image32.png"/><Relationship Id="rId4" Type="http://schemas.openxmlformats.org/officeDocument/2006/relationships/tags" Target="../tags/tag28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2.xml"/><Relationship Id="rId7" Type="http://schemas.openxmlformats.org/officeDocument/2006/relationships/image" Target="../media/image3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4.xml"/><Relationship Id="rId10" Type="http://schemas.openxmlformats.org/officeDocument/2006/relationships/image" Target="../media/image37.png"/><Relationship Id="rId4" Type="http://schemas.openxmlformats.org/officeDocument/2006/relationships/tags" Target="../tags/tag33.xm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7.xml"/><Relationship Id="rId7" Type="http://schemas.openxmlformats.org/officeDocument/2006/relationships/image" Target="../media/image40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12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4.png"/><Relationship Id="rId5" Type="http://schemas.openxmlformats.org/officeDocument/2006/relationships/tags" Target="../tags/tag45.xml"/><Relationship Id="rId10" Type="http://schemas.openxmlformats.org/officeDocument/2006/relationships/image" Target="../media/image53.png"/><Relationship Id="rId4" Type="http://schemas.openxmlformats.org/officeDocument/2006/relationships/tags" Target="../tags/tag44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5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1.xml"/><Relationship Id="rId7" Type="http://schemas.openxmlformats.org/officeDocument/2006/relationships/image" Target="../media/image5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5.xml"/><Relationship Id="rId7" Type="http://schemas.openxmlformats.org/officeDocument/2006/relationships/image" Target="../media/image6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10" Type="http://schemas.openxmlformats.org/officeDocument/2006/relationships/image" Target="../media/image65.png"/><Relationship Id="rId4" Type="http://schemas.openxmlformats.org/officeDocument/2006/relationships/tags" Target="../tags/tag56.xml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9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tags" Target="../tags/tag59.xml"/><Relationship Id="rId16" Type="http://schemas.openxmlformats.org/officeDocument/2006/relationships/image" Target="../media/image72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7.png"/><Relationship Id="rId5" Type="http://schemas.openxmlformats.org/officeDocument/2006/relationships/tags" Target="../tags/tag62.xml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7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79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78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77.png"/><Relationship Id="rId5" Type="http://schemas.openxmlformats.org/officeDocument/2006/relationships/tags" Target="../tags/tag74.xml"/><Relationship Id="rId10" Type="http://schemas.openxmlformats.org/officeDocument/2006/relationships/image" Target="../media/image76.png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84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79.xml"/><Relationship Id="rId16" Type="http://schemas.openxmlformats.org/officeDocument/2006/relationships/image" Target="../media/image87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82.png"/><Relationship Id="rId5" Type="http://schemas.openxmlformats.org/officeDocument/2006/relationships/tags" Target="../tags/tag82.xml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92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tags" Target="../tags/tag87.xml"/><Relationship Id="rId16" Type="http://schemas.openxmlformats.org/officeDocument/2006/relationships/image" Target="../media/image95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90.png"/><Relationship Id="rId5" Type="http://schemas.openxmlformats.org/officeDocument/2006/relationships/tags" Target="../tags/tag90.xml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100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tags" Target="../tags/tag95.xml"/><Relationship Id="rId16" Type="http://schemas.openxmlformats.org/officeDocument/2006/relationships/image" Target="../media/image10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98.png"/><Relationship Id="rId5" Type="http://schemas.openxmlformats.org/officeDocument/2006/relationships/tags" Target="../tags/tag98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1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104.png"/><Relationship Id="rId5" Type="http://schemas.openxmlformats.org/officeDocument/2006/relationships/tags" Target="../tags/tag106.xml"/><Relationship Id="rId10" Type="http://schemas.openxmlformats.org/officeDocument/2006/relationships/image" Target="../media/image103.png"/><Relationship Id="rId4" Type="http://schemas.openxmlformats.org/officeDocument/2006/relationships/tags" Target="../tags/tag105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107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tags" Target="../tags/tag109.xml"/><Relationship Id="rId16" Type="http://schemas.openxmlformats.org/officeDocument/2006/relationships/image" Target="../media/image110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05.png"/><Relationship Id="rId5" Type="http://schemas.openxmlformats.org/officeDocument/2006/relationships/tags" Target="../tags/tag112.xml"/><Relationship Id="rId15" Type="http://schemas.openxmlformats.org/officeDocument/2006/relationships/image" Target="../media/image109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115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tags" Target="../tags/tag118.xml"/><Relationship Id="rId16" Type="http://schemas.openxmlformats.org/officeDocument/2006/relationships/image" Target="../media/image118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113.png"/><Relationship Id="rId5" Type="http://schemas.openxmlformats.org/officeDocument/2006/relationships/tags" Target="../tags/tag121.xml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27.xml"/><Relationship Id="rId7" Type="http://schemas.openxmlformats.org/officeDocument/2006/relationships/image" Target="../media/image121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2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8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7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6.png"/><Relationship Id="rId5" Type="http://schemas.openxmlformats.org/officeDocument/2006/relationships/tags" Target="../tags/tag133.xml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tags" Target="../tags/tag132.xml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125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tags" Target="../tags/tag137.xml"/><Relationship Id="rId16" Type="http://schemas.openxmlformats.org/officeDocument/2006/relationships/image" Target="../media/image136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132.png"/><Relationship Id="rId5" Type="http://schemas.openxmlformats.org/officeDocument/2006/relationships/tags" Target="../tags/tag140.xml"/><Relationship Id="rId1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tags" Target="../tags/tag139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B05A9-5389-463E-B773-CAF1A398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66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A41260-5572-403F-93D1-E5D4BC9F9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2463"/>
            <a:ext cx="12192000" cy="185553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</p:spPr>
        <p:txBody>
          <a:bodyPr/>
          <a:lstStyle/>
          <a:p>
            <a:pPr algn="r"/>
            <a:r>
              <a:rPr lang="zh-CN" altLang="en-US" dirty="0"/>
              <a:t>第</a:t>
            </a:r>
            <a:r>
              <a:rPr lang="en-US" altLang="zh-CN" dirty="0"/>
              <a:t>01</a:t>
            </a:r>
            <a:r>
              <a:rPr lang="zh-CN" altLang="en-US" dirty="0"/>
              <a:t>讲</a:t>
            </a:r>
            <a:br>
              <a:rPr lang="en-US" altLang="zh-CN" dirty="0"/>
            </a:br>
            <a:r>
              <a:rPr lang="zh-CN" altLang="en-US" dirty="0">
                <a:solidFill>
                  <a:srgbClr val="FFC000"/>
                </a:solidFill>
              </a:rPr>
              <a:t>从自然数到实数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9C022-4AE1-48C8-B5E2-03A641369134}"/>
              </a:ext>
            </a:extLst>
          </p:cNvPr>
          <p:cNvSpPr/>
          <p:nvPr/>
        </p:nvSpPr>
        <p:spPr>
          <a:xfrm>
            <a:off x="-69043" y="5258662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微积分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17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0" y="-1308"/>
            <a:ext cx="12192000" cy="637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451381-17E7-4EB1-97A4-66EEB33CF9AE}"/>
              </a:ext>
            </a:extLst>
          </p:cNvPr>
          <p:cNvSpPr txBox="1"/>
          <p:nvPr/>
        </p:nvSpPr>
        <p:spPr>
          <a:xfrm>
            <a:off x="687060" y="55775"/>
            <a:ext cx="931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后继映射是</a:t>
            </a:r>
            <a:r>
              <a:rPr lang="zh-CN" altLang="en-US" sz="2800" dirty="0">
                <a:solidFill>
                  <a:srgbClr val="FF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一一对应</a:t>
            </a:r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：既是</a:t>
            </a:r>
            <a:r>
              <a:rPr lang="zh-CN" altLang="en-US" sz="2800" dirty="0">
                <a:solidFill>
                  <a:srgbClr val="FF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单射</a:t>
            </a:r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，又是</a:t>
            </a:r>
            <a:r>
              <a:rPr lang="zh-CN" altLang="en-US" sz="2800" dirty="0">
                <a:solidFill>
                  <a:srgbClr val="FF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满射</a:t>
            </a:r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，即</a:t>
            </a:r>
            <a:r>
              <a:rPr lang="en-US" altLang="zh-CN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S(N)=N*</a:t>
            </a:r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DADBF-8D49-4BAB-B02E-066D370344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3" y="1102977"/>
            <a:ext cx="6208776" cy="3255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AC8B2A-DA69-46C7-AB41-81B669095B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9" y="1894937"/>
            <a:ext cx="4497019" cy="10094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CF49B04-17F0-4108-8313-7B0BBBBAE3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9" y="4263495"/>
            <a:ext cx="10445214" cy="7937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9A3B9E-74E1-4F55-ACF4-EE93337BB19F}"/>
              </a:ext>
            </a:extLst>
          </p:cNvPr>
          <p:cNvGrpSpPr/>
          <p:nvPr/>
        </p:nvGrpSpPr>
        <p:grpSpPr>
          <a:xfrm>
            <a:off x="0" y="6106104"/>
            <a:ext cx="12625141" cy="751896"/>
            <a:chOff x="0" y="6106104"/>
            <a:chExt cx="12625141" cy="75189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688D42-DC30-47D0-AF9C-5BA5322B1C64}"/>
                </a:ext>
              </a:extLst>
            </p:cNvPr>
            <p:cNvSpPr/>
            <p:nvPr/>
          </p:nvSpPr>
          <p:spPr>
            <a:xfrm>
              <a:off x="0" y="6106104"/>
              <a:ext cx="12192000" cy="7518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F96CC20-96A8-4062-BA3D-B5EC295C7C06}"/>
                </a:ext>
              </a:extLst>
            </p:cNvPr>
            <p:cNvSpPr txBox="1"/>
            <p:nvPr/>
          </p:nvSpPr>
          <p:spPr>
            <a:xfrm>
              <a:off x="0" y="6205053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推论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947FF27-2AFA-4494-805C-0449EA016F69}"/>
                </a:ext>
              </a:extLst>
            </p:cNvPr>
            <p:cNvSpPr txBox="1"/>
            <p:nvPr/>
          </p:nvSpPr>
          <p:spPr>
            <a:xfrm>
              <a:off x="950150" y="6220442"/>
              <a:ext cx="11674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自然数集中</a:t>
              </a:r>
              <a:r>
                <a:rPr lang="zh-CN" altLang="en-US" sz="2800" dirty="0">
                  <a:solidFill>
                    <a:srgbClr val="FF0000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唯有</a:t>
              </a:r>
              <a:r>
                <a:rPr lang="zh-CN" altLang="en-US" sz="28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零不是后继，每个非零的自然数都是唯一自然数的后继。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DAEEF54-93FD-43B8-A5B5-423355C5D4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9" y="3226938"/>
            <a:ext cx="4566514" cy="2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B8D9E529-3B4F-4147-92CF-5CECB1C973DC}"/>
              </a:ext>
            </a:extLst>
          </p:cNvPr>
          <p:cNvSpPr/>
          <p:nvPr/>
        </p:nvSpPr>
        <p:spPr>
          <a:xfrm>
            <a:off x="-13812" y="1636826"/>
            <a:ext cx="6223114" cy="5221173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9165F0-1DA1-4B4F-938A-5CF3D1F66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3" y="2438518"/>
            <a:ext cx="4961535" cy="30961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D978558-1612-4627-B090-AB7F26B4F177}"/>
              </a:ext>
            </a:extLst>
          </p:cNvPr>
          <p:cNvSpPr txBox="1"/>
          <p:nvPr/>
        </p:nvSpPr>
        <p:spPr>
          <a:xfrm>
            <a:off x="31983" y="1760673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自然数的运算</a:t>
            </a:r>
            <a:r>
              <a:rPr lang="en-US" altLang="zh-CN" dirty="0"/>
              <a:t>——</a:t>
            </a:r>
            <a:r>
              <a:rPr lang="zh-CN" altLang="en-US" dirty="0"/>
              <a:t>加法与乘法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8C56258-3A51-488E-AC69-F89FABF87117}"/>
              </a:ext>
            </a:extLst>
          </p:cNvPr>
          <p:cNvGrpSpPr/>
          <p:nvPr/>
        </p:nvGrpSpPr>
        <p:grpSpPr>
          <a:xfrm>
            <a:off x="6328683" y="1636826"/>
            <a:ext cx="5861927" cy="5221173"/>
            <a:chOff x="6321711" y="1636827"/>
            <a:chExt cx="5861927" cy="522117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254963-3CC1-4CB8-A9CB-62295D905EBB}"/>
                </a:ext>
              </a:extLst>
            </p:cNvPr>
            <p:cNvSpPr/>
            <p:nvPr/>
          </p:nvSpPr>
          <p:spPr>
            <a:xfrm>
              <a:off x="6321711" y="1636827"/>
              <a:ext cx="5861927" cy="522117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059EED4-6026-4C6B-9845-459DAA0209D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115" y="2600174"/>
              <a:ext cx="5215738" cy="1431951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3A49A25-26E5-41A7-8C66-A44DCA5D78E6}"/>
                </a:ext>
              </a:extLst>
            </p:cNvPr>
            <p:cNvSpPr txBox="1"/>
            <p:nvPr/>
          </p:nvSpPr>
          <p:spPr>
            <a:xfrm>
              <a:off x="6417179" y="1776352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推论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3CD242D-7C8C-4A87-A637-72697EAACAAE}"/>
              </a:ext>
            </a:extLst>
          </p:cNvPr>
          <p:cNvGrpSpPr/>
          <p:nvPr/>
        </p:nvGrpSpPr>
        <p:grpSpPr>
          <a:xfrm>
            <a:off x="6689558" y="4689827"/>
            <a:ext cx="2914165" cy="1745237"/>
            <a:chOff x="6689558" y="4689827"/>
            <a:chExt cx="2914165" cy="174523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71030AD-FAD8-4EE8-86F8-6E90201FFECE}"/>
                </a:ext>
              </a:extLst>
            </p:cNvPr>
            <p:cNvSpPr/>
            <p:nvPr/>
          </p:nvSpPr>
          <p:spPr>
            <a:xfrm>
              <a:off x="6689558" y="4689827"/>
              <a:ext cx="1626669" cy="2261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379CA0-87EA-441B-B504-726301183848}"/>
                </a:ext>
              </a:extLst>
            </p:cNvPr>
            <p:cNvSpPr/>
            <p:nvPr/>
          </p:nvSpPr>
          <p:spPr>
            <a:xfrm>
              <a:off x="8281550" y="4689827"/>
              <a:ext cx="1120785" cy="226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7A4BF6E-7129-4D58-8535-542D897EB9FC}"/>
                </a:ext>
              </a:extLst>
            </p:cNvPr>
            <p:cNvSpPr/>
            <p:nvPr/>
          </p:nvSpPr>
          <p:spPr>
            <a:xfrm>
              <a:off x="9367659" y="4689827"/>
              <a:ext cx="236064" cy="2261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10BA71E-13FE-4FDF-872E-8A68616323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820" y="4939277"/>
              <a:ext cx="2072640" cy="172212"/>
            </a:xfrm>
            <a:prstGeom prst="rect">
              <a:avLst/>
            </a:prstGeom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8D5972C-DA3E-4E01-B306-FB092DB45743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6689558" y="5295446"/>
              <a:ext cx="1650052" cy="1139618"/>
              <a:chOff x="6689558" y="5295446"/>
              <a:chExt cx="1650052" cy="1139618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41A768C-9CB0-4447-8163-E682C47BECBD}"/>
                  </a:ext>
                </a:extLst>
              </p:cNvPr>
              <p:cNvSpPr/>
              <p:nvPr/>
            </p:nvSpPr>
            <p:spPr>
              <a:xfrm>
                <a:off x="6689558" y="5295446"/>
                <a:ext cx="1222559" cy="94090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A7F461F-0C7C-42E0-A592-31552EB8FD1F}"/>
                  </a:ext>
                </a:extLst>
              </p:cNvPr>
              <p:cNvSpPr/>
              <p:nvPr/>
            </p:nvSpPr>
            <p:spPr>
              <a:xfrm>
                <a:off x="7914807" y="5295446"/>
                <a:ext cx="140674" cy="94090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F7D01AF-D144-490C-9798-EA8791515E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8903" y="6262852"/>
                <a:ext cx="755904" cy="172212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2C53CDC-0BD5-4566-AF2D-3C2AD50D7A4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822" y="5726138"/>
                <a:ext cx="208788" cy="114300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229BD5B-38EE-4710-809B-83FCFA3862B6}"/>
              </a:ext>
            </a:extLst>
          </p:cNvPr>
          <p:cNvGrpSpPr/>
          <p:nvPr/>
        </p:nvGrpSpPr>
        <p:grpSpPr>
          <a:xfrm>
            <a:off x="273830" y="3853194"/>
            <a:ext cx="5822169" cy="2875225"/>
            <a:chOff x="273830" y="3853194"/>
            <a:chExt cx="5822169" cy="287522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8710E77-5832-4885-AB4B-302DE8682D89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273830" y="5757973"/>
              <a:ext cx="5822169" cy="970446"/>
              <a:chOff x="273830" y="5757973"/>
              <a:chExt cx="5822169" cy="97044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0EC680E-6EA3-41F3-9A63-2EBBB31EE20D}"/>
                  </a:ext>
                </a:extLst>
              </p:cNvPr>
              <p:cNvSpPr/>
              <p:nvPr/>
            </p:nvSpPr>
            <p:spPr>
              <a:xfrm>
                <a:off x="273830" y="5757973"/>
                <a:ext cx="5822169" cy="97044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6EB94CD-094C-4ED3-9A6E-F5AE0F7E97F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75" y="5861885"/>
                <a:ext cx="5634533" cy="755294"/>
              </a:xfrm>
              <a:prstGeom prst="rect">
                <a:avLst/>
              </a:prstGeom>
            </p:spPr>
          </p:pic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1BDEB03-3DB1-4C75-AD7B-7D49AB545098}"/>
                </a:ext>
              </a:extLst>
            </p:cNvPr>
            <p:cNvSpPr/>
            <p:nvPr/>
          </p:nvSpPr>
          <p:spPr>
            <a:xfrm>
              <a:off x="1965716" y="3853194"/>
              <a:ext cx="3545133" cy="493873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0229AA-F468-4D54-8C45-0C0A190FD080}"/>
                </a:ext>
              </a:extLst>
            </p:cNvPr>
            <p:cNvSpPr/>
            <p:nvPr/>
          </p:nvSpPr>
          <p:spPr>
            <a:xfrm>
              <a:off x="1852784" y="5036534"/>
              <a:ext cx="3545133" cy="493873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486237B-4F4F-442A-A654-E3A5FED4E726}"/>
              </a:ext>
            </a:extLst>
          </p:cNvPr>
          <p:cNvGrpSpPr/>
          <p:nvPr/>
        </p:nvGrpSpPr>
        <p:grpSpPr>
          <a:xfrm>
            <a:off x="5905555" y="1636827"/>
            <a:ext cx="6286873" cy="5221173"/>
            <a:chOff x="5905555" y="1636827"/>
            <a:chExt cx="6286873" cy="522117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2AA7AD1-E07C-4321-B374-B824D70A368F}"/>
                </a:ext>
              </a:extLst>
            </p:cNvPr>
            <p:cNvSpPr/>
            <p:nvPr/>
          </p:nvSpPr>
          <p:spPr>
            <a:xfrm>
              <a:off x="5971666" y="1636827"/>
              <a:ext cx="6220762" cy="522117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82899F8-DCC4-406F-96A5-31453DD177F5}"/>
                </a:ext>
              </a:extLst>
            </p:cNvPr>
            <p:cNvSpPr txBox="1"/>
            <p:nvPr/>
          </p:nvSpPr>
          <p:spPr>
            <a:xfrm>
              <a:off x="5905555" y="1776352"/>
              <a:ext cx="10310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2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证明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4254963-3CC1-4CB8-A9CB-62295D905EBB}"/>
              </a:ext>
            </a:extLst>
          </p:cNvPr>
          <p:cNvSpPr/>
          <p:nvPr/>
        </p:nvSpPr>
        <p:spPr>
          <a:xfrm>
            <a:off x="0" y="1636827"/>
            <a:ext cx="5861927" cy="5221173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A49A25-26E5-41A7-8C66-A44DCA5D78E6}"/>
              </a:ext>
            </a:extLst>
          </p:cNvPr>
          <p:cNvSpPr txBox="1"/>
          <p:nvPr/>
        </p:nvSpPr>
        <p:spPr>
          <a:xfrm>
            <a:off x="-1" y="1776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651361-FE43-4E24-8EEE-D8BF6CC516DE}"/>
              </a:ext>
            </a:extLst>
          </p:cNvPr>
          <p:cNvSpPr/>
          <p:nvPr/>
        </p:nvSpPr>
        <p:spPr>
          <a:xfrm>
            <a:off x="129665" y="2464823"/>
            <a:ext cx="5602595" cy="43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自然数的运算规律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ED20BF2-2286-46CB-B97B-CBDD26B63E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6" y="2499883"/>
            <a:ext cx="5383988" cy="4114802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A74DB345-FE7D-4D6E-AEB4-2862EDBCB2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33" y="2389218"/>
            <a:ext cx="6038393" cy="2439162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5E308C99-68E9-4487-A9A6-99F580B75C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65" y="3897568"/>
            <a:ext cx="4071977" cy="278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EEEB246D-8F3D-440D-929C-ECD6CFD53E1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49" y="4944415"/>
            <a:ext cx="4636924" cy="1580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1D1E6DDA-42D2-4C30-A545-A251404B38DE}"/>
              </a:ext>
            </a:extLst>
          </p:cNvPr>
          <p:cNvGrpSpPr/>
          <p:nvPr/>
        </p:nvGrpSpPr>
        <p:grpSpPr>
          <a:xfrm>
            <a:off x="7552641" y="1904576"/>
            <a:ext cx="2697732" cy="868932"/>
            <a:chOff x="7562745" y="2091501"/>
            <a:chExt cx="2697732" cy="868932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EAD5A58-A393-44BE-BDA9-8F2C0E971547}"/>
                </a:ext>
              </a:extLst>
            </p:cNvPr>
            <p:cNvGrpSpPr/>
            <p:nvPr/>
          </p:nvGrpSpPr>
          <p:grpSpPr>
            <a:xfrm>
              <a:off x="7562745" y="2091501"/>
              <a:ext cx="2697732" cy="553998"/>
              <a:chOff x="7562745" y="2091501"/>
              <a:chExt cx="2697732" cy="553998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22B1CCA-B0E0-4DB7-8FD7-7969DDEB24A5}"/>
                  </a:ext>
                </a:extLst>
              </p:cNvPr>
              <p:cNvSpPr/>
              <p:nvPr/>
            </p:nvSpPr>
            <p:spPr>
              <a:xfrm>
                <a:off x="7562745" y="2091501"/>
                <a:ext cx="2697732" cy="55399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F4287E0E-E398-4F0B-9D5B-AE66B4AEA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8198" y="2262139"/>
                <a:ext cx="2407920" cy="237744"/>
              </a:xfrm>
              <a:prstGeom prst="rect">
                <a:avLst/>
              </a:prstGeom>
            </p:spPr>
          </p:pic>
        </p:grp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17BB160F-AF1F-40A1-B879-C8DF00079912}"/>
                </a:ext>
              </a:extLst>
            </p:cNvPr>
            <p:cNvCxnSpPr/>
            <p:nvPr/>
          </p:nvCxnSpPr>
          <p:spPr>
            <a:xfrm flipH="1">
              <a:off x="7875965" y="2645499"/>
              <a:ext cx="1010386" cy="3149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0" name="矩形 119">
            <a:extLst>
              <a:ext uri="{FF2B5EF4-FFF2-40B4-BE49-F238E27FC236}">
                <a16:creationId xmlns:a16="http://schemas.microsoft.com/office/drawing/2014/main" id="{22312BDC-8FDC-4554-8256-DB75EAC647F4}"/>
              </a:ext>
            </a:extLst>
          </p:cNvPr>
          <p:cNvSpPr/>
          <p:nvPr/>
        </p:nvSpPr>
        <p:spPr>
          <a:xfrm>
            <a:off x="9826011" y="4320742"/>
            <a:ext cx="211918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0070C0"/>
                </a:solidFill>
              </a:rPr>
              <a:t>=   </a:t>
            </a:r>
            <a:r>
              <a:rPr lang="zh-CN" altLang="en-US" sz="2200" dirty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加法定义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91EDDC6-A5EA-40CB-99F9-07BB914C3370}"/>
              </a:ext>
            </a:extLst>
          </p:cNvPr>
          <p:cNvSpPr/>
          <p:nvPr/>
        </p:nvSpPr>
        <p:spPr>
          <a:xfrm>
            <a:off x="7327049" y="5719156"/>
            <a:ext cx="2145327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FF0000"/>
                </a:solidFill>
              </a:rPr>
              <a:t>=</a:t>
            </a:r>
            <a:r>
              <a:rPr lang="en-US" altLang="zh-CN" sz="2200" dirty="0">
                <a:solidFill>
                  <a:srgbClr val="0070C0"/>
                </a:solidFill>
              </a:rPr>
              <a:t>   </a:t>
            </a:r>
            <a:r>
              <a:rPr lang="zh-CN" altLang="en-US" sz="2200" dirty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归纳假设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D79C9D6D-27CD-41D7-BBEE-1D051E3BC22B}"/>
              </a:ext>
            </a:extLst>
          </p:cNvPr>
          <p:cNvSpPr/>
          <p:nvPr/>
        </p:nvSpPr>
        <p:spPr>
          <a:xfrm>
            <a:off x="11887203" y="6594935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0" grpId="0" animBg="1"/>
      <p:bldP spid="125" grpId="0" animBg="1"/>
      <p:bldP spid="1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0" y="1550944"/>
            <a:ext cx="8982338" cy="530705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D1E27-C032-416D-832C-BDF7D91FA8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2" y="1829135"/>
            <a:ext cx="8595359" cy="43415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整数集、整数的运算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1D650F-1346-4DF5-B42E-AEA9ECB9C840}"/>
              </a:ext>
            </a:extLst>
          </p:cNvPr>
          <p:cNvGrpSpPr/>
          <p:nvPr/>
        </p:nvGrpSpPr>
        <p:grpSpPr>
          <a:xfrm>
            <a:off x="9063169" y="1550944"/>
            <a:ext cx="3128831" cy="5307056"/>
            <a:chOff x="9063169" y="1550944"/>
            <a:chExt cx="3128831" cy="53070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028D5F-B27F-4A14-AABA-98A049BEA1E9}"/>
                </a:ext>
              </a:extLst>
            </p:cNvPr>
            <p:cNvSpPr/>
            <p:nvPr/>
          </p:nvSpPr>
          <p:spPr>
            <a:xfrm>
              <a:off x="9063169" y="1550944"/>
              <a:ext cx="3128831" cy="5307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030CDD-EDA8-45CD-ACE6-50556D4C0271}"/>
                </a:ext>
              </a:extLst>
            </p:cNvPr>
            <p:cNvSpPr txBox="1"/>
            <p:nvPr/>
          </p:nvSpPr>
          <p:spPr>
            <a:xfrm>
              <a:off x="9078321" y="1550944"/>
              <a:ext cx="399103" cy="55399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例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D7FBEFD8-1036-4FF8-8D6B-0D9E046C20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4" y="2164914"/>
            <a:ext cx="2794559" cy="151043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ACF58A5-5FA1-4D09-80AB-F629FBB8F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3" y="3856571"/>
            <a:ext cx="2806294" cy="158084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8CE20DB9-61A3-4E79-998C-CE66457262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2" y="5640926"/>
            <a:ext cx="2805506" cy="11357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28986A81-ECB4-4B7F-9B7D-491D0777E5A8}"/>
              </a:ext>
            </a:extLst>
          </p:cNvPr>
          <p:cNvGrpSpPr/>
          <p:nvPr/>
        </p:nvGrpSpPr>
        <p:grpSpPr>
          <a:xfrm>
            <a:off x="2586590" y="3429000"/>
            <a:ext cx="2399669" cy="2442604"/>
            <a:chOff x="2586590" y="3429000"/>
            <a:chExt cx="2399669" cy="2442604"/>
          </a:xfrm>
        </p:grpSpPr>
        <p:sp>
          <p:nvSpPr>
            <p:cNvPr id="56" name="箭头: 上弧形 55">
              <a:extLst>
                <a:ext uri="{FF2B5EF4-FFF2-40B4-BE49-F238E27FC236}">
                  <a16:creationId xmlns:a16="http://schemas.microsoft.com/office/drawing/2014/main" id="{84B529F0-14E3-462C-81E7-30B1326DBEE0}"/>
                </a:ext>
              </a:extLst>
            </p:cNvPr>
            <p:cNvSpPr/>
            <p:nvPr/>
          </p:nvSpPr>
          <p:spPr>
            <a:xfrm>
              <a:off x="2586590" y="3429000"/>
              <a:ext cx="1803540" cy="304379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箭头: 下弧形 57">
              <a:extLst>
                <a:ext uri="{FF2B5EF4-FFF2-40B4-BE49-F238E27FC236}">
                  <a16:creationId xmlns:a16="http://schemas.microsoft.com/office/drawing/2014/main" id="{B89396E6-F1D2-459F-9EF6-1BE78E06CB2F}"/>
                </a:ext>
              </a:extLst>
            </p:cNvPr>
            <p:cNvSpPr/>
            <p:nvPr/>
          </p:nvSpPr>
          <p:spPr>
            <a:xfrm>
              <a:off x="3177666" y="4051651"/>
              <a:ext cx="717375" cy="237441"/>
            </a:xfrm>
            <a:prstGeom prst="curved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箭头: 上弧形 59">
              <a:extLst>
                <a:ext uri="{FF2B5EF4-FFF2-40B4-BE49-F238E27FC236}">
                  <a16:creationId xmlns:a16="http://schemas.microsoft.com/office/drawing/2014/main" id="{4E1FFE07-22DF-4ADB-A693-B8F449F1FB17}"/>
                </a:ext>
              </a:extLst>
            </p:cNvPr>
            <p:cNvSpPr/>
            <p:nvPr/>
          </p:nvSpPr>
          <p:spPr>
            <a:xfrm>
              <a:off x="3021056" y="4859960"/>
              <a:ext cx="1480217" cy="415255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箭头: 下弧形 60">
              <a:extLst>
                <a:ext uri="{FF2B5EF4-FFF2-40B4-BE49-F238E27FC236}">
                  <a16:creationId xmlns:a16="http://schemas.microsoft.com/office/drawing/2014/main" id="{E82BEF29-AC6B-43B9-B7E2-481E923ADE10}"/>
                </a:ext>
              </a:extLst>
            </p:cNvPr>
            <p:cNvSpPr/>
            <p:nvPr/>
          </p:nvSpPr>
          <p:spPr>
            <a:xfrm>
              <a:off x="3551509" y="5553406"/>
              <a:ext cx="1434750" cy="318198"/>
            </a:xfrm>
            <a:prstGeom prst="curved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6DC11E1-EE9C-43D7-8002-DA5D27BF7EC0}"/>
              </a:ext>
            </a:extLst>
          </p:cNvPr>
          <p:cNvGrpSpPr/>
          <p:nvPr/>
        </p:nvGrpSpPr>
        <p:grpSpPr>
          <a:xfrm>
            <a:off x="2152124" y="5515285"/>
            <a:ext cx="2015721" cy="1158319"/>
            <a:chOff x="2152124" y="5515285"/>
            <a:chExt cx="2015721" cy="1158319"/>
          </a:xfrm>
        </p:grpSpPr>
        <p:sp>
          <p:nvSpPr>
            <p:cNvPr id="67" name="箭头: 下弧形 66">
              <a:extLst>
                <a:ext uri="{FF2B5EF4-FFF2-40B4-BE49-F238E27FC236}">
                  <a16:creationId xmlns:a16="http://schemas.microsoft.com/office/drawing/2014/main" id="{F42346EF-B03C-4C3D-9935-FD0DB92587D9}"/>
                </a:ext>
              </a:extLst>
            </p:cNvPr>
            <p:cNvSpPr/>
            <p:nvPr/>
          </p:nvSpPr>
          <p:spPr>
            <a:xfrm>
              <a:off x="2152124" y="6208827"/>
              <a:ext cx="2015721" cy="464777"/>
            </a:xfrm>
            <a:prstGeom prst="curved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箭头: 下弧形 67">
              <a:extLst>
                <a:ext uri="{FF2B5EF4-FFF2-40B4-BE49-F238E27FC236}">
                  <a16:creationId xmlns:a16="http://schemas.microsoft.com/office/drawing/2014/main" id="{B01AE5B0-C87D-459F-8A70-ED4535E8D902}"/>
                </a:ext>
              </a:extLst>
            </p:cNvPr>
            <p:cNvSpPr/>
            <p:nvPr/>
          </p:nvSpPr>
          <p:spPr>
            <a:xfrm>
              <a:off x="2879602" y="6170706"/>
              <a:ext cx="671907" cy="226688"/>
            </a:xfrm>
            <a:prstGeom prst="curved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箭头: 上弧形 68">
              <a:extLst>
                <a:ext uri="{FF2B5EF4-FFF2-40B4-BE49-F238E27FC236}">
                  <a16:creationId xmlns:a16="http://schemas.microsoft.com/office/drawing/2014/main" id="{6CF76BB4-8523-451D-9D68-CFA3C9FC34BF}"/>
                </a:ext>
              </a:extLst>
            </p:cNvPr>
            <p:cNvSpPr/>
            <p:nvPr/>
          </p:nvSpPr>
          <p:spPr>
            <a:xfrm>
              <a:off x="2207695" y="5515285"/>
              <a:ext cx="1434750" cy="33079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箭头: 上弧形 69">
              <a:extLst>
                <a:ext uri="{FF2B5EF4-FFF2-40B4-BE49-F238E27FC236}">
                  <a16:creationId xmlns:a16="http://schemas.microsoft.com/office/drawing/2014/main" id="{1A3E151B-3F54-455D-9769-A731C0F94900}"/>
                </a:ext>
              </a:extLst>
            </p:cNvPr>
            <p:cNvSpPr/>
            <p:nvPr/>
          </p:nvSpPr>
          <p:spPr>
            <a:xfrm>
              <a:off x="2813927" y="5553406"/>
              <a:ext cx="1353918" cy="341090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4254963-3CC1-4CB8-A9CB-62295D905EBB}"/>
              </a:ext>
            </a:extLst>
          </p:cNvPr>
          <p:cNvSpPr/>
          <p:nvPr/>
        </p:nvSpPr>
        <p:spPr>
          <a:xfrm>
            <a:off x="1" y="1636827"/>
            <a:ext cx="12192000" cy="5221173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A49A25-26E5-41A7-8C66-A44DCA5D78E6}"/>
              </a:ext>
            </a:extLst>
          </p:cNvPr>
          <p:cNvSpPr txBox="1"/>
          <p:nvPr/>
        </p:nvSpPr>
        <p:spPr>
          <a:xfrm>
            <a:off x="60622" y="1702570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整数的运算规律，运算的扩充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C8374B-A0E6-4CD8-BB42-E4C119B119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6" y="2499883"/>
            <a:ext cx="5016399" cy="12326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EBF348E-B31E-4643-B2B9-0687C5DCC8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7" y="3946499"/>
            <a:ext cx="5855819" cy="1274674"/>
          </a:xfrm>
          <a:prstGeom prst="rect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9F602F-3385-4B3A-ACE4-9B821F277E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06" y="2498255"/>
            <a:ext cx="5383988" cy="174833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6CDE718-3A7A-46BE-80C6-C92A128C1DC5}"/>
              </a:ext>
            </a:extLst>
          </p:cNvPr>
          <p:cNvGrpSpPr/>
          <p:nvPr/>
        </p:nvGrpSpPr>
        <p:grpSpPr>
          <a:xfrm>
            <a:off x="2284317" y="5520615"/>
            <a:ext cx="7623367" cy="1035646"/>
            <a:chOff x="2284317" y="5520615"/>
            <a:chExt cx="7623367" cy="103564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D17EF3F-8E0C-47DC-B25A-5B3250D34646}"/>
                </a:ext>
              </a:extLst>
            </p:cNvPr>
            <p:cNvSpPr/>
            <p:nvPr/>
          </p:nvSpPr>
          <p:spPr>
            <a:xfrm>
              <a:off x="2284317" y="5520615"/>
              <a:ext cx="7623367" cy="103564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0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有了加法逆元就有了减法：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03124DA-6EE5-466B-B724-917C36DABC5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030" y="5848700"/>
              <a:ext cx="2804922" cy="37947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165F74-8D3A-4F32-A240-DB54E214FA54}"/>
              </a:ext>
            </a:extLst>
          </p:cNvPr>
          <p:cNvGrpSpPr/>
          <p:nvPr/>
        </p:nvGrpSpPr>
        <p:grpSpPr>
          <a:xfrm>
            <a:off x="6165235" y="4568085"/>
            <a:ext cx="3955774" cy="524181"/>
            <a:chOff x="6165235" y="4568085"/>
            <a:chExt cx="3955774" cy="52418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6ABBAD7-54FC-4D1B-8F0D-644A28428DF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845" y="4757023"/>
              <a:ext cx="3374136" cy="14630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F4573C-641E-4488-84AD-7F95EC2B2B1F}"/>
                </a:ext>
              </a:extLst>
            </p:cNvPr>
            <p:cNvSpPr/>
            <p:nvPr/>
          </p:nvSpPr>
          <p:spPr>
            <a:xfrm>
              <a:off x="6561206" y="4568085"/>
              <a:ext cx="3559803" cy="524181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左 7">
              <a:extLst>
                <a:ext uri="{FF2B5EF4-FFF2-40B4-BE49-F238E27FC236}">
                  <a16:creationId xmlns:a16="http://schemas.microsoft.com/office/drawing/2014/main" id="{8583AB81-C8A3-4D81-95C5-0AE66AD4E739}"/>
                </a:ext>
              </a:extLst>
            </p:cNvPr>
            <p:cNvSpPr/>
            <p:nvPr/>
          </p:nvSpPr>
          <p:spPr>
            <a:xfrm>
              <a:off x="6165235" y="4740575"/>
              <a:ext cx="327619" cy="209081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1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>
            <a:extLst>
              <a:ext uri="{FF2B5EF4-FFF2-40B4-BE49-F238E27FC236}">
                <a16:creationId xmlns:a16="http://schemas.microsoft.com/office/drawing/2014/main" id="{2EE1DB17-1537-42C8-A62E-A86BC6FC966C}"/>
              </a:ext>
            </a:extLst>
          </p:cNvPr>
          <p:cNvGrpSpPr/>
          <p:nvPr/>
        </p:nvGrpSpPr>
        <p:grpSpPr>
          <a:xfrm>
            <a:off x="6356569" y="1550944"/>
            <a:ext cx="5835432" cy="5307056"/>
            <a:chOff x="6356569" y="1550944"/>
            <a:chExt cx="5835432" cy="53070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028D5F-B27F-4A14-AABA-98A049BEA1E9}"/>
                </a:ext>
              </a:extLst>
            </p:cNvPr>
            <p:cNvSpPr/>
            <p:nvPr/>
          </p:nvSpPr>
          <p:spPr>
            <a:xfrm>
              <a:off x="6356569" y="1550944"/>
              <a:ext cx="5835432" cy="530705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1598205-C84D-40D6-B7DD-D5BEB429C05F}"/>
                </a:ext>
              </a:extLst>
            </p:cNvPr>
            <p:cNvSpPr txBox="1"/>
            <p:nvPr/>
          </p:nvSpPr>
          <p:spPr>
            <a:xfrm>
              <a:off x="6405851" y="1610916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2E741822-BAB9-4D16-B5B8-409349F9D03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279" y="2544004"/>
              <a:ext cx="4774997" cy="1706270"/>
            </a:xfrm>
            <a:prstGeom prst="rect">
              <a:avLst/>
            </a:prstGeom>
          </p:spPr>
        </p:pic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C10A326-D01E-4A38-9B6C-2733EA47923B}"/>
              </a:ext>
            </a:extLst>
          </p:cNvPr>
          <p:cNvGrpSpPr/>
          <p:nvPr/>
        </p:nvGrpSpPr>
        <p:grpSpPr>
          <a:xfrm>
            <a:off x="-21892" y="1550944"/>
            <a:ext cx="6304813" cy="5307056"/>
            <a:chOff x="0" y="1550944"/>
            <a:chExt cx="6304813" cy="530705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0" y="1550944"/>
              <a:ext cx="6304813" cy="530705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D2946-26EB-4729-A51C-DFECA0E54C4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92" y="1829144"/>
              <a:ext cx="6044184" cy="466527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有理数集、有理数的运算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2593DF2-46F1-4FAC-B79C-A0171054A2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82" y="4629366"/>
            <a:ext cx="4835347" cy="1203352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9809AB4-6191-4194-811D-CD6586344A2C}"/>
              </a:ext>
            </a:extLst>
          </p:cNvPr>
          <p:cNvGrpSpPr/>
          <p:nvPr/>
        </p:nvGrpSpPr>
        <p:grpSpPr>
          <a:xfrm>
            <a:off x="104436" y="4373816"/>
            <a:ext cx="6095940" cy="2120598"/>
            <a:chOff x="104436" y="4373816"/>
            <a:chExt cx="6095940" cy="2120598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3BAEAB7-C2B7-41CA-A592-1BA404050D1E}"/>
                </a:ext>
              </a:extLst>
            </p:cNvPr>
            <p:cNvSpPr/>
            <p:nvPr/>
          </p:nvSpPr>
          <p:spPr>
            <a:xfrm>
              <a:off x="104436" y="4373816"/>
              <a:ext cx="6095940" cy="212059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0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有了乘法逆元就有了除法：</a:t>
              </a:r>
              <a:endParaRPr lang="en-US" altLang="zh-CN" sz="3000" dirty="0"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  <a:p>
              <a:endParaRPr lang="en-US" altLang="zh-CN" sz="3000" dirty="0"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  <a:p>
              <a:endParaRPr lang="en-US" altLang="zh-CN" sz="3000" dirty="0"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  <a:p>
              <a:r>
                <a:rPr lang="zh-CN" altLang="en-US" sz="30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四则运算：加、减、乘、除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A66CE9-E633-4926-ABA5-591010902C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1" y="5164984"/>
              <a:ext cx="2151126" cy="40690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C70EBC-621C-4C0D-B5D5-64BF2D8E26FF}"/>
              </a:ext>
            </a:extLst>
          </p:cNvPr>
          <p:cNvGrpSpPr/>
          <p:nvPr/>
        </p:nvGrpSpPr>
        <p:grpSpPr>
          <a:xfrm>
            <a:off x="9711379" y="5313526"/>
            <a:ext cx="1853250" cy="717226"/>
            <a:chOff x="9711379" y="5313526"/>
            <a:chExt cx="1853250" cy="7172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78CD337-CF08-47F8-B8BA-1AD77DA463C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6367" y="5457255"/>
              <a:ext cx="1503274" cy="42976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0DD40B-9A4C-47BE-8186-8D502F8C63A9}"/>
                </a:ext>
              </a:extLst>
            </p:cNvPr>
            <p:cNvSpPr/>
            <p:nvPr/>
          </p:nvSpPr>
          <p:spPr>
            <a:xfrm>
              <a:off x="9711379" y="5313526"/>
              <a:ext cx="1853250" cy="71722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2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FDAEE8BF-6262-4644-8590-654E6FE1EEF7}"/>
              </a:ext>
            </a:extLst>
          </p:cNvPr>
          <p:cNvGrpSpPr/>
          <p:nvPr/>
        </p:nvGrpSpPr>
        <p:grpSpPr>
          <a:xfrm>
            <a:off x="4966050" y="1550944"/>
            <a:ext cx="7225950" cy="5307056"/>
            <a:chOff x="4966050" y="1550944"/>
            <a:chExt cx="7225950" cy="53070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028D5F-B27F-4A14-AABA-98A049BEA1E9}"/>
                </a:ext>
              </a:extLst>
            </p:cNvPr>
            <p:cNvSpPr/>
            <p:nvPr/>
          </p:nvSpPr>
          <p:spPr>
            <a:xfrm>
              <a:off x="4966050" y="1550944"/>
              <a:ext cx="7225950" cy="530705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1598205-C84D-40D6-B7DD-D5BEB429C05F}"/>
                </a:ext>
              </a:extLst>
            </p:cNvPr>
            <p:cNvSpPr txBox="1"/>
            <p:nvPr/>
          </p:nvSpPr>
          <p:spPr>
            <a:xfrm>
              <a:off x="4966050" y="1599663"/>
              <a:ext cx="12955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DE582D0-5DC2-4AC7-9B5D-AE5516DF37B7}"/>
              </a:ext>
            </a:extLst>
          </p:cNvPr>
          <p:cNvGrpSpPr/>
          <p:nvPr/>
        </p:nvGrpSpPr>
        <p:grpSpPr>
          <a:xfrm>
            <a:off x="1" y="1550944"/>
            <a:ext cx="4854908" cy="5307056"/>
            <a:chOff x="1" y="1550944"/>
            <a:chExt cx="4854908" cy="530705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1" y="1550944"/>
              <a:ext cx="4854908" cy="530705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EF66B501-4B21-4FBD-9B59-8432D19663F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7" y="1829149"/>
              <a:ext cx="4550054" cy="4681729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有理数的序：比大小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127551C2-E0B3-439A-8792-C7F83AEC37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42" y="2396004"/>
            <a:ext cx="4897525" cy="124358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1F9439-5866-4BA2-A1C2-C1E10B1197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42" y="4086530"/>
            <a:ext cx="5051144" cy="77358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964F5A-D3CD-47D0-BE88-51F0F1BAF7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42" y="5307056"/>
            <a:ext cx="5890563" cy="124724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2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  <a:gradFill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</p:spPr>
        <p:txBody>
          <a:bodyPr/>
          <a:lstStyle/>
          <a:p>
            <a:r>
              <a:rPr lang="zh-CN" altLang="en-US" dirty="0"/>
              <a:t>第一次数学危机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6AC095-9588-4568-8E61-830718F79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256"/>
            <a:ext cx="2351613" cy="340250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248CF4B-3E20-4D4E-9692-5969DEFC3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081" y="1368208"/>
            <a:ext cx="3427541" cy="9694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Pythagoras of Samos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c. 570 – c. 495 BC</a:t>
            </a:r>
            <a:endParaRPr kumimoji="0" lang="zh-CN" altLang="zh-CN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B20813-23A6-4D58-AA7B-A33D1CB23942}"/>
              </a:ext>
            </a:extLst>
          </p:cNvPr>
          <p:cNvSpPr/>
          <p:nvPr/>
        </p:nvSpPr>
        <p:spPr>
          <a:xfrm>
            <a:off x="2390926" y="2344916"/>
            <a:ext cx="5267806" cy="11771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万物皆数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（整数和整数的比，</a:t>
            </a:r>
            <a:endParaRPr lang="en-US" altLang="zh-CN" sz="3000" dirty="0">
              <a:solidFill>
                <a:schemeClr val="bg1">
                  <a:lumMod val="75000"/>
                </a:schemeClr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  <a:p>
            <a:pPr algn="ctr"/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有理数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rational number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，比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ratio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）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609566-205D-4D98-BEBB-A70502796089}"/>
              </a:ext>
            </a:extLst>
          </p:cNvPr>
          <p:cNvGrpSpPr/>
          <p:nvPr/>
        </p:nvGrpSpPr>
        <p:grpSpPr>
          <a:xfrm>
            <a:off x="2388498" y="3594999"/>
            <a:ext cx="5267806" cy="2951081"/>
            <a:chOff x="2388498" y="3594999"/>
            <a:chExt cx="5267806" cy="2951081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BBAB5355-2397-4730-954B-3F3F651A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06081" y="4608447"/>
              <a:ext cx="2127596" cy="193763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091FEA4-DFC6-43A9-AE75-4DB75E7B84E8}"/>
                </a:ext>
              </a:extLst>
            </p:cNvPr>
            <p:cNvSpPr/>
            <p:nvPr/>
          </p:nvSpPr>
          <p:spPr>
            <a:xfrm>
              <a:off x="2388498" y="3594999"/>
              <a:ext cx="5267806" cy="83848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毕达哥拉斯定理</a:t>
              </a:r>
              <a:endParaRPr lang="en-US" altLang="zh-CN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DC5FE3A-D2A3-4A9B-8515-3C0C01FBEF9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30" y="3890824"/>
              <a:ext cx="1567282" cy="277978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A7C855F-F761-47AA-911C-99FFC30BABFC}"/>
              </a:ext>
            </a:extLst>
          </p:cNvPr>
          <p:cNvGrpSpPr/>
          <p:nvPr/>
        </p:nvGrpSpPr>
        <p:grpSpPr>
          <a:xfrm>
            <a:off x="4764752" y="4659356"/>
            <a:ext cx="5491452" cy="2147412"/>
            <a:chOff x="4764752" y="4659356"/>
            <a:chExt cx="5491452" cy="214741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A133893-1E3A-4CB4-843E-C63E7E899807}"/>
                </a:ext>
              </a:extLst>
            </p:cNvPr>
            <p:cNvSpPr/>
            <p:nvPr/>
          </p:nvSpPr>
          <p:spPr>
            <a:xfrm>
              <a:off x="4764752" y="5743336"/>
              <a:ext cx="5491452" cy="10634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正方形边长与对角线的比</a:t>
              </a:r>
              <a:endParaRPr lang="en-US" altLang="zh-CN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  <a:p>
              <a:pPr algn="ctr"/>
              <a:endPara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D7E7F47-D0A7-4DE1-9478-1059CA3148B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24" y="6369506"/>
              <a:ext cx="3580792" cy="28529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8748C03-9467-4775-9827-792573F6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0784" y="4659356"/>
              <a:ext cx="1011193" cy="1063432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F2AC221-D663-40C1-81B8-07008B376553}"/>
              </a:ext>
            </a:extLst>
          </p:cNvPr>
          <p:cNvGrpSpPr/>
          <p:nvPr/>
        </p:nvGrpSpPr>
        <p:grpSpPr>
          <a:xfrm>
            <a:off x="7991753" y="4128697"/>
            <a:ext cx="4200246" cy="2760570"/>
            <a:chOff x="7991753" y="4128697"/>
            <a:chExt cx="4200246" cy="276057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5A6EB82-3F7F-4222-B30F-38E7EE0C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56" y="4168802"/>
              <a:ext cx="1918643" cy="2720465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2ADACE0-640B-462D-8535-514301E36390}"/>
                </a:ext>
              </a:extLst>
            </p:cNvPr>
            <p:cNvSpPr/>
            <p:nvPr/>
          </p:nvSpPr>
          <p:spPr>
            <a:xfrm>
              <a:off x="7991753" y="4128697"/>
              <a:ext cx="241314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i="0" dirty="0" err="1">
                  <a:solidFill>
                    <a:srgbClr val="202122"/>
                  </a:solidFill>
                  <a:effectLst/>
                  <a:latin typeface="Adobe Devanagari" panose="02040503050201020203" pitchFamily="18" charset="0"/>
                  <a:cs typeface="Adobe Devanagari" panose="02040503050201020203" pitchFamily="18" charset="0"/>
                </a:rPr>
                <a:t>Hippasus</a:t>
              </a:r>
              <a:r>
                <a:rPr lang="en-US" altLang="zh-CN" sz="2400" b="1" i="0" dirty="0">
                  <a:solidFill>
                    <a:srgbClr val="202122"/>
                  </a:solidFill>
                  <a:effectLst/>
                  <a:latin typeface="Adobe Devanagari" panose="02040503050201020203" pitchFamily="18" charset="0"/>
                  <a:cs typeface="Adobe Devanagari" panose="02040503050201020203" pitchFamily="18" charset="0"/>
                </a:rPr>
                <a:t> </a:t>
              </a:r>
            </a:p>
            <a:p>
              <a:pPr algn="ctr"/>
              <a:r>
                <a:rPr lang="en-US" altLang="zh-CN" sz="2400" b="0" i="0" dirty="0">
                  <a:solidFill>
                    <a:srgbClr val="202122"/>
                  </a:solidFill>
                  <a:effectLst/>
                  <a:latin typeface="Adobe Devanagari" panose="02040503050201020203" pitchFamily="18" charset="0"/>
                  <a:cs typeface="Adobe Devanagari" panose="02040503050201020203" pitchFamily="18" charset="0"/>
                </a:rPr>
                <a:t>c. 530 – c. 450 BC</a:t>
              </a:r>
              <a:endParaRPr lang="zh-CN" altLang="en-US" sz="2400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E32E7CE-DE7B-493A-B221-CF298D54D0CA}"/>
              </a:ext>
            </a:extLst>
          </p:cNvPr>
          <p:cNvSpPr/>
          <p:nvPr/>
        </p:nvSpPr>
        <p:spPr>
          <a:xfrm>
            <a:off x="5236143" y="1"/>
            <a:ext cx="69558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28526-2C8B-4BB2-A123-6B0A3AC8B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72" y="1445215"/>
            <a:ext cx="4696809" cy="54127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3351C5-DDF4-4CD3-AD21-3A32E0CE1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17" y="760897"/>
            <a:ext cx="4646981" cy="757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25C976-0828-4197-AA53-D2134C3256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17" y="4890193"/>
            <a:ext cx="5800956" cy="1702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C674B91-156E-4186-B742-A7BF166B41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17" y="2137938"/>
            <a:ext cx="3937408" cy="30906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0D24307-0A41-4FA0-8357-CDA2015636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17" y="3066924"/>
            <a:ext cx="4674414" cy="1203350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4767CCA4-361E-49A4-8652-6A5523298286}"/>
              </a:ext>
            </a:extLst>
          </p:cNvPr>
          <p:cNvGrpSpPr/>
          <p:nvPr/>
        </p:nvGrpSpPr>
        <p:grpSpPr>
          <a:xfrm>
            <a:off x="0" y="-1306"/>
            <a:ext cx="5236143" cy="762204"/>
            <a:chOff x="0" y="-1306"/>
            <a:chExt cx="5236143" cy="762204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9083F258-C5AA-4662-BAD5-73D3F96776D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1306"/>
              <a:ext cx="5236143" cy="76220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     不是有理数</a:t>
              </a: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6557861-4AD2-4099-8EB1-4D60C2546A6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39" y="69717"/>
              <a:ext cx="640080" cy="509016"/>
            </a:xfrm>
            <a:prstGeom prst="rect">
              <a:avLst/>
            </a:prstGeom>
          </p:spPr>
        </p:pic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270A5ABD-D024-4959-80C4-21827EF87E54}"/>
              </a:ext>
            </a:extLst>
          </p:cNvPr>
          <p:cNvSpPr/>
          <p:nvPr/>
        </p:nvSpPr>
        <p:spPr>
          <a:xfrm>
            <a:off x="5471491" y="4755874"/>
            <a:ext cx="6486436" cy="1987826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r"/>
            <a:r>
              <a:rPr lang="zh-CN" altLang="en-US" sz="3000" dirty="0">
                <a:solidFill>
                  <a:srgbClr val="FF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矛盾！</a:t>
            </a:r>
          </a:p>
        </p:txBody>
      </p:sp>
    </p:spTree>
    <p:extLst>
      <p:ext uri="{BB962C8B-B14F-4D97-AF65-F5344CB8AC3E}">
        <p14:creationId xmlns:p14="http://schemas.microsoft.com/office/powerpoint/2010/main" val="4319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EF1FF3-3B3B-42F1-BA33-8DC1F657003D}"/>
              </a:ext>
            </a:extLst>
          </p:cNvPr>
          <p:cNvSpPr/>
          <p:nvPr/>
        </p:nvSpPr>
        <p:spPr>
          <a:xfrm>
            <a:off x="313220" y="1212464"/>
            <a:ext cx="11568928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从自然数出发，依靠四则运算，   能够得到有理数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DDE7EC-C2DD-440E-A22A-6656C910B8A4}"/>
              </a:ext>
            </a:extLst>
          </p:cNvPr>
          <p:cNvSpPr txBox="1"/>
          <p:nvPr/>
        </p:nvSpPr>
        <p:spPr>
          <a:xfrm>
            <a:off x="7507172" y="1260150"/>
            <a:ext cx="682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只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36FAF9-F038-444C-A8D3-C7B10A269EA4}"/>
              </a:ext>
            </a:extLst>
          </p:cNvPr>
          <p:cNvSpPr/>
          <p:nvPr/>
        </p:nvSpPr>
        <p:spPr>
          <a:xfrm>
            <a:off x="311536" y="2430822"/>
            <a:ext cx="11568928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仅有有理数是不够的，还需要</a:t>
            </a:r>
            <a:r>
              <a:rPr lang="zh-CN" altLang="en-US" sz="40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更多的数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41C6B5-766A-42E7-AD30-6A1FAC9B633A}"/>
              </a:ext>
            </a:extLst>
          </p:cNvPr>
          <p:cNvSpPr txBox="1"/>
          <p:nvPr/>
        </p:nvSpPr>
        <p:spPr>
          <a:xfrm>
            <a:off x="8401368" y="3427737"/>
            <a:ext cx="2250637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哪些数？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8A4126-941D-4FAB-882F-F1A4E481FECA}"/>
              </a:ext>
            </a:extLst>
          </p:cNvPr>
          <p:cNvSpPr txBox="1"/>
          <p:nvPr/>
        </p:nvSpPr>
        <p:spPr>
          <a:xfrm>
            <a:off x="4992155" y="3427737"/>
            <a:ext cx="95397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够？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8CF683-311F-4943-BC92-B474DCE6EA18}"/>
              </a:ext>
            </a:extLst>
          </p:cNvPr>
          <p:cNvSpPr/>
          <p:nvPr/>
        </p:nvSpPr>
        <p:spPr>
          <a:xfrm>
            <a:off x="311536" y="4329280"/>
            <a:ext cx="11568928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如何</a:t>
            </a:r>
            <a:r>
              <a:rPr lang="zh-CN" altLang="en-US" sz="40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构造</a:t>
            </a:r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所需要的数？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4253E6-1CA7-47A8-9D88-4F21B3DB894F}"/>
              </a:ext>
            </a:extLst>
          </p:cNvPr>
          <p:cNvSpPr/>
          <p:nvPr/>
        </p:nvSpPr>
        <p:spPr>
          <a:xfrm>
            <a:off x="311536" y="5547638"/>
            <a:ext cx="11568928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在扩充数的概念的同时，需要</a:t>
            </a:r>
            <a:r>
              <a:rPr lang="zh-CN" altLang="en-US" sz="40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保持哪些性质</a:t>
            </a:r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178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CD953A-D980-48A6-A63C-B2C92167E162}"/>
              </a:ext>
            </a:extLst>
          </p:cNvPr>
          <p:cNvSpPr txBox="1"/>
          <p:nvPr/>
        </p:nvSpPr>
        <p:spPr>
          <a:xfrm>
            <a:off x="434835" y="1702501"/>
            <a:ext cx="113223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微积分研究动态行为的数量规律，动态</a:t>
            </a:r>
            <a:r>
              <a:rPr lang="en-US" altLang="zh-CN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=</a:t>
            </a: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变化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时间上的变化：微分方程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空间尺度上的变化（微观与宏观、局部与整体）：微分与积分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近似（用简单的模型近似代替复杂的模型）、逼近、比较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用数量刻画对象的状态：变量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一些变量决定了另外一些变量：</a:t>
            </a:r>
            <a:r>
              <a:rPr lang="zh-CN" altLang="en-US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函数与映射</a:t>
            </a:r>
            <a:endParaRPr lang="en-US" altLang="zh-CN" sz="3000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微积分要义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22E061-F598-49AD-9B81-9166F0F3C4AE}"/>
              </a:ext>
            </a:extLst>
          </p:cNvPr>
          <p:cNvGrpSpPr/>
          <p:nvPr/>
        </p:nvGrpSpPr>
        <p:grpSpPr>
          <a:xfrm>
            <a:off x="6486049" y="5151082"/>
            <a:ext cx="2877711" cy="1387642"/>
            <a:chOff x="6486049" y="5151082"/>
            <a:chExt cx="2877711" cy="138764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0315FF9-772D-4C81-899F-F54410BA5600}"/>
                </a:ext>
              </a:extLst>
            </p:cNvPr>
            <p:cNvSpPr/>
            <p:nvPr/>
          </p:nvSpPr>
          <p:spPr>
            <a:xfrm>
              <a:off x="6486049" y="5151082"/>
              <a:ext cx="484987" cy="73724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B377A1A-D9D7-4C02-9CED-CC495B8A2E88}"/>
                </a:ext>
              </a:extLst>
            </p:cNvPr>
            <p:cNvSpPr txBox="1"/>
            <p:nvPr/>
          </p:nvSpPr>
          <p:spPr>
            <a:xfrm>
              <a:off x="6486049" y="5984726"/>
              <a:ext cx="2877711" cy="553998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让我们从数开始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202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7913D1-0A84-493B-B285-74FF03668DC3}"/>
              </a:ext>
            </a:extLst>
          </p:cNvPr>
          <p:cNvGrpSpPr/>
          <p:nvPr/>
        </p:nvGrpSpPr>
        <p:grpSpPr>
          <a:xfrm>
            <a:off x="0" y="1324256"/>
            <a:ext cx="4004840" cy="5533744"/>
            <a:chOff x="0" y="1324256"/>
            <a:chExt cx="4004840" cy="55337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0" y="1324256"/>
              <a:ext cx="4004840" cy="55337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95DC067-B0D1-4CF3-8360-C406782850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" y="2087676"/>
              <a:ext cx="3840480" cy="433974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879C54-AD7C-4189-806E-8FC8FB73BE9C}"/>
                </a:ext>
              </a:extLst>
            </p:cNvPr>
            <p:cNvSpPr txBox="1"/>
            <p:nvPr/>
          </p:nvSpPr>
          <p:spPr>
            <a:xfrm>
              <a:off x="0" y="1421196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1DDC7BE-8E42-4CB3-A742-DCE95744BCB8}"/>
              </a:ext>
            </a:extLst>
          </p:cNvPr>
          <p:cNvGrpSpPr/>
          <p:nvPr/>
        </p:nvGrpSpPr>
        <p:grpSpPr>
          <a:xfrm>
            <a:off x="8192216" y="1324256"/>
            <a:ext cx="3999784" cy="5533744"/>
            <a:chOff x="8192216" y="1324256"/>
            <a:chExt cx="3999784" cy="553374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E24FAFC-110D-41B0-98CD-37336AE547F8}"/>
                </a:ext>
              </a:extLst>
            </p:cNvPr>
            <p:cNvSpPr/>
            <p:nvPr/>
          </p:nvSpPr>
          <p:spPr>
            <a:xfrm>
              <a:off x="8192216" y="1324256"/>
              <a:ext cx="3999784" cy="55337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2D0C706-1E42-4ED0-B794-87241E45AEF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066" y="1563727"/>
              <a:ext cx="2951683" cy="269382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9CC2D8-474D-4763-90FA-13E677A0BC01}"/>
              </a:ext>
            </a:extLst>
          </p:cNvPr>
          <p:cNvGrpSpPr/>
          <p:nvPr/>
        </p:nvGrpSpPr>
        <p:grpSpPr>
          <a:xfrm>
            <a:off x="4181319" y="1324256"/>
            <a:ext cx="3834418" cy="5533744"/>
            <a:chOff x="4181319" y="1324256"/>
            <a:chExt cx="3834418" cy="553374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6943737-3860-4876-B3F4-8998CC28F0FC}"/>
                </a:ext>
              </a:extLst>
            </p:cNvPr>
            <p:cNvSpPr/>
            <p:nvPr/>
          </p:nvSpPr>
          <p:spPr>
            <a:xfrm>
              <a:off x="4181319" y="1324256"/>
              <a:ext cx="3834418" cy="55337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D1D3DAB-9688-4FA8-AE90-20F96721D9E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88" y="1563727"/>
              <a:ext cx="3118104" cy="5054803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序域</a:t>
            </a:r>
            <a:r>
              <a:rPr lang="en-US" altLang="zh-CN" dirty="0"/>
              <a:t>(ordered field)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55BC242-C2F5-454C-A22C-570B6015D184}"/>
              </a:ext>
            </a:extLst>
          </p:cNvPr>
          <p:cNvSpPr txBox="1"/>
          <p:nvPr/>
        </p:nvSpPr>
        <p:spPr>
          <a:xfrm>
            <a:off x="4324454" y="239471"/>
            <a:ext cx="512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=</a:t>
            </a:r>
            <a:r>
              <a:rPr lang="zh-CN" altLang="en-US" sz="44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四则运算与序协调</a:t>
            </a:r>
          </a:p>
        </p:txBody>
      </p:sp>
    </p:spTree>
    <p:extLst>
      <p:ext uri="{BB962C8B-B14F-4D97-AF65-F5344CB8AC3E}">
        <p14:creationId xmlns:p14="http://schemas.microsoft.com/office/powerpoint/2010/main" val="39537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7DB1557-17BD-4074-8165-26456405C6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2" y="1487951"/>
            <a:ext cx="3622852" cy="28163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D7EF000-C0F9-4B18-8304-EFF1FA759909}"/>
              </a:ext>
            </a:extLst>
          </p:cNvPr>
          <p:cNvSpPr/>
          <p:nvPr/>
        </p:nvSpPr>
        <p:spPr>
          <a:xfrm>
            <a:off x="575920" y="1974694"/>
            <a:ext cx="6865578" cy="1976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506558-6E57-4ED1-BED8-0C6FAA76DDC5}"/>
              </a:ext>
            </a:extLst>
          </p:cNvPr>
          <p:cNvGrpSpPr/>
          <p:nvPr/>
        </p:nvGrpSpPr>
        <p:grpSpPr>
          <a:xfrm>
            <a:off x="1475164" y="2911371"/>
            <a:ext cx="8841725" cy="478477"/>
            <a:chOff x="1490320" y="2906319"/>
            <a:chExt cx="8841725" cy="478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8A5447-7168-4C8A-8CFE-F5E9CF72CB4E}"/>
                </a:ext>
              </a:extLst>
            </p:cNvPr>
            <p:cNvSpPr/>
            <p:nvPr/>
          </p:nvSpPr>
          <p:spPr>
            <a:xfrm>
              <a:off x="1490320" y="2906321"/>
              <a:ext cx="1692398" cy="478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085FAC-5592-419E-9BBA-C700533C3A7E}"/>
                </a:ext>
              </a:extLst>
            </p:cNvPr>
            <p:cNvSpPr/>
            <p:nvPr/>
          </p:nvSpPr>
          <p:spPr>
            <a:xfrm>
              <a:off x="3466467" y="2906320"/>
              <a:ext cx="2105815" cy="4784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EED3CA-BC6E-4F39-B00A-720D76E48F87}"/>
                </a:ext>
              </a:extLst>
            </p:cNvPr>
            <p:cNvSpPr/>
            <p:nvPr/>
          </p:nvSpPr>
          <p:spPr>
            <a:xfrm>
              <a:off x="8639647" y="2906319"/>
              <a:ext cx="1692398" cy="478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为什么？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序域中包含所有有理数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A345F64-C9DE-43D4-830A-0FFA94AE9C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5" y="2070203"/>
            <a:ext cx="6345935" cy="170261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AB9C92FA-E8F0-4A3B-BDEA-36464E2B144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98" y="4518425"/>
            <a:ext cx="4529937" cy="1947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EF8FD74C-FA65-47F7-8CAE-99AFD428D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3" y="4518425"/>
            <a:ext cx="6289242" cy="1997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62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任何序域中都包含所有自然数、所有有理数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4451D4A-91E8-4887-B013-6CDF8685CBB0}"/>
              </a:ext>
            </a:extLst>
          </p:cNvPr>
          <p:cNvGrpSpPr/>
          <p:nvPr/>
        </p:nvGrpSpPr>
        <p:grpSpPr>
          <a:xfrm>
            <a:off x="0" y="1406868"/>
            <a:ext cx="5722784" cy="2684260"/>
            <a:chOff x="0" y="4173740"/>
            <a:chExt cx="5722784" cy="268426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A7CB486-A1FB-4993-96F8-ECBCBBEC3E3B}"/>
                </a:ext>
              </a:extLst>
            </p:cNvPr>
            <p:cNvSpPr/>
            <p:nvPr/>
          </p:nvSpPr>
          <p:spPr>
            <a:xfrm>
              <a:off x="0" y="4173740"/>
              <a:ext cx="5722784" cy="26842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9031D3CB-9A52-48E3-BB38-7CBCA23CF04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" y="4324754"/>
              <a:ext cx="5577839" cy="170809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B6F99-3FB6-45E3-A7C7-57AA02E2B11A}"/>
              </a:ext>
            </a:extLst>
          </p:cNvPr>
          <p:cNvGrpSpPr/>
          <p:nvPr/>
        </p:nvGrpSpPr>
        <p:grpSpPr>
          <a:xfrm>
            <a:off x="5795258" y="1406868"/>
            <a:ext cx="6396742" cy="2684260"/>
            <a:chOff x="5795258" y="1406868"/>
            <a:chExt cx="6396742" cy="268426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C7B99F-38A9-459C-AFB6-C402ABB19E1A}"/>
                </a:ext>
              </a:extLst>
            </p:cNvPr>
            <p:cNvSpPr/>
            <p:nvPr/>
          </p:nvSpPr>
          <p:spPr>
            <a:xfrm>
              <a:off x="5795258" y="1406868"/>
              <a:ext cx="6396742" cy="2684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2370E21-867C-453F-B945-9F18B7818F7F}"/>
                </a:ext>
              </a:extLst>
            </p:cNvPr>
            <p:cNvSpPr txBox="1"/>
            <p:nvPr/>
          </p:nvSpPr>
          <p:spPr>
            <a:xfrm>
              <a:off x="5795258" y="1406868"/>
              <a:ext cx="530452" cy="55399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例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CE6E597-ACAE-4418-8EB9-DBC2B3F8D2F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281" y="1526216"/>
              <a:ext cx="5663153" cy="2084831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A94EE3-966D-4634-89A6-3B45F94B6813}"/>
              </a:ext>
            </a:extLst>
          </p:cNvPr>
          <p:cNvGrpSpPr/>
          <p:nvPr/>
        </p:nvGrpSpPr>
        <p:grpSpPr>
          <a:xfrm>
            <a:off x="5052" y="4173740"/>
            <a:ext cx="5722784" cy="2684260"/>
            <a:chOff x="5052" y="4173740"/>
            <a:chExt cx="5722784" cy="268426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6537393-6B46-4A2B-8691-621790C5297B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052" y="4173740"/>
              <a:ext cx="5722784" cy="2684260"/>
              <a:chOff x="5052" y="4173740"/>
              <a:chExt cx="5722784" cy="268426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FE144E9-FC04-470D-95BD-9BD413C7BE9B}"/>
                  </a:ext>
                </a:extLst>
              </p:cNvPr>
              <p:cNvSpPr/>
              <p:nvPr/>
            </p:nvSpPr>
            <p:spPr>
              <a:xfrm>
                <a:off x="5052" y="4173740"/>
                <a:ext cx="5722784" cy="26842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1F52966-3D86-480F-B759-00F192F8BF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45" y="5116276"/>
                <a:ext cx="5479085" cy="801015"/>
              </a:xfrm>
              <a:prstGeom prst="rect">
                <a:avLst/>
              </a:prstGeom>
            </p:spPr>
          </p:pic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F3899C-251B-42BD-B75E-AC3E6485E2EA}"/>
                </a:ext>
              </a:extLst>
            </p:cNvPr>
            <p:cNvSpPr txBox="1"/>
            <p:nvPr/>
          </p:nvSpPr>
          <p:spPr>
            <a:xfrm>
              <a:off x="5052" y="4327708"/>
              <a:ext cx="12955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75B679-6BE3-4F47-8387-CEA5CBC9A260}"/>
              </a:ext>
            </a:extLst>
          </p:cNvPr>
          <p:cNvGrpSpPr/>
          <p:nvPr/>
        </p:nvGrpSpPr>
        <p:grpSpPr>
          <a:xfrm>
            <a:off x="5795258" y="4173740"/>
            <a:ext cx="6396742" cy="2684260"/>
            <a:chOff x="5795258" y="4173740"/>
            <a:chExt cx="6396742" cy="268426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69DB36A-6E56-49BB-BA28-84EB9662DD8D}"/>
                </a:ext>
              </a:extLst>
            </p:cNvPr>
            <p:cNvSpPr/>
            <p:nvPr/>
          </p:nvSpPr>
          <p:spPr>
            <a:xfrm>
              <a:off x="5795258" y="4173740"/>
              <a:ext cx="6396742" cy="26842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C67590E-422E-4E20-8346-ADC7806BD4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56" y="4301840"/>
              <a:ext cx="6259278" cy="2192729"/>
            </a:xfrm>
            <a:prstGeom prst="rect">
              <a:avLst/>
            </a:prstGeom>
          </p:spPr>
        </p:pic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49635A45-A884-4D95-AA1E-A5C9F0CACC4A}"/>
              </a:ext>
            </a:extLst>
          </p:cNvPr>
          <p:cNvSpPr/>
          <p:nvPr/>
        </p:nvSpPr>
        <p:spPr>
          <a:xfrm>
            <a:off x="11816629" y="6624746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1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任何序域中都包含所有的自然数、整数、有理数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AE2A22-1025-48F2-BB7F-C4BA85EB24D6}"/>
              </a:ext>
            </a:extLst>
          </p:cNvPr>
          <p:cNvGrpSpPr/>
          <p:nvPr/>
        </p:nvGrpSpPr>
        <p:grpSpPr>
          <a:xfrm>
            <a:off x="0" y="1406868"/>
            <a:ext cx="5722784" cy="2684260"/>
            <a:chOff x="0" y="1406868"/>
            <a:chExt cx="5722784" cy="268426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A7CB486-A1FB-4993-96F8-ECBCBBEC3E3B}"/>
                </a:ext>
              </a:extLst>
            </p:cNvPr>
            <p:cNvSpPr/>
            <p:nvPr/>
          </p:nvSpPr>
          <p:spPr>
            <a:xfrm>
              <a:off x="0" y="1406868"/>
              <a:ext cx="5722784" cy="26842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C557CF3-1FF8-46C8-96D0-C182EF4DC3E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56" y="2262796"/>
              <a:ext cx="1358798" cy="221285"/>
            </a:xfrm>
            <a:prstGeom prst="rect">
              <a:avLst/>
            </a:prstGeom>
          </p:spPr>
        </p:pic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2EC7B99F-38A9-459C-AFB6-C402ABB19E1A}"/>
              </a:ext>
            </a:extLst>
          </p:cNvPr>
          <p:cNvSpPr/>
          <p:nvPr/>
        </p:nvSpPr>
        <p:spPr>
          <a:xfrm>
            <a:off x="5795258" y="1406868"/>
            <a:ext cx="6396742" cy="2684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E144E9-FC04-470D-95BD-9BD413C7BE9B}"/>
              </a:ext>
            </a:extLst>
          </p:cNvPr>
          <p:cNvSpPr/>
          <p:nvPr/>
        </p:nvSpPr>
        <p:spPr>
          <a:xfrm>
            <a:off x="0" y="4173740"/>
            <a:ext cx="5722784" cy="2684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69DB36A-6E56-49BB-BA28-84EB9662DD8D}"/>
              </a:ext>
            </a:extLst>
          </p:cNvPr>
          <p:cNvSpPr/>
          <p:nvPr/>
        </p:nvSpPr>
        <p:spPr>
          <a:xfrm>
            <a:off x="5795258" y="4173740"/>
            <a:ext cx="6396742" cy="2684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9B9313-DD11-420D-93A8-35D4DB7820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88" y="2284779"/>
            <a:ext cx="1342339" cy="2212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69BF8C-EAEA-4712-B189-43D072025E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30" y="2272576"/>
            <a:ext cx="810158" cy="2688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64D3A8-FA15-481F-8C51-FD33B1F2D2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8" y="1922639"/>
            <a:ext cx="5469941" cy="3401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1578428-2823-4A08-B79F-7569FF1BF1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6" y="5138222"/>
            <a:ext cx="4526280" cy="755296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A5C3AEC7-431D-44BB-B98B-6BAA8A67C8C7}"/>
              </a:ext>
            </a:extLst>
          </p:cNvPr>
          <p:cNvSpPr txBox="1"/>
          <p:nvPr/>
        </p:nvSpPr>
        <p:spPr>
          <a:xfrm>
            <a:off x="321636" y="2874123"/>
            <a:ext cx="1295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000AC4EB-CBBB-42C6-911A-41006C370C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60" y="2998313"/>
            <a:ext cx="3493008" cy="30541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804DF46-4C30-4A33-8E62-15B3990A584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7" y="2778567"/>
            <a:ext cx="2556662" cy="28529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47853A5A-11CB-4D24-9172-23295E3EFCD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28" y="4910536"/>
            <a:ext cx="5332781" cy="12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BD3556-5957-4407-A8C8-7618ADF26326}"/>
              </a:ext>
            </a:extLst>
          </p:cNvPr>
          <p:cNvGrpSpPr/>
          <p:nvPr/>
        </p:nvGrpSpPr>
        <p:grpSpPr>
          <a:xfrm>
            <a:off x="6178515" y="1329308"/>
            <a:ext cx="6013485" cy="5533744"/>
            <a:chOff x="6178515" y="1329308"/>
            <a:chExt cx="6013485" cy="553374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4D7ABD0-F6B4-4BC6-BDAB-C6BE74F42412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6178515" y="1329308"/>
              <a:ext cx="6013485" cy="5533744"/>
              <a:chOff x="6178515" y="1329308"/>
              <a:chExt cx="6013485" cy="5533744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BFACEA0C-0D2E-4B13-88D1-860238B26682}"/>
                  </a:ext>
                </a:extLst>
              </p:cNvPr>
              <p:cNvSpPr/>
              <p:nvPr/>
            </p:nvSpPr>
            <p:spPr>
              <a:xfrm>
                <a:off x="6178515" y="1329308"/>
                <a:ext cx="6013485" cy="5533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DA20F3F-DC2B-4E8F-9DED-3F1656376D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278" y="2370199"/>
                <a:ext cx="3761843" cy="4037987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904658-CAC9-4EDF-A4FF-A0CF06395F20}"/>
                </a:ext>
              </a:extLst>
            </p:cNvPr>
            <p:cNvSpPr txBox="1"/>
            <p:nvPr/>
          </p:nvSpPr>
          <p:spPr>
            <a:xfrm>
              <a:off x="6269775" y="1421196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10BC6B-A611-4E75-8FC1-70EEF8443EDE}"/>
              </a:ext>
            </a:extLst>
          </p:cNvPr>
          <p:cNvGrpSpPr/>
          <p:nvPr/>
        </p:nvGrpSpPr>
        <p:grpSpPr>
          <a:xfrm>
            <a:off x="-1" y="1324256"/>
            <a:ext cx="6096001" cy="5533744"/>
            <a:chOff x="-1" y="1324256"/>
            <a:chExt cx="6096001" cy="553374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647E087-6F0A-45B3-82DD-8CC55E431B9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" y="1324256"/>
              <a:ext cx="6096001" cy="5533744"/>
              <a:chOff x="-1" y="1324256"/>
              <a:chExt cx="6096001" cy="553374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4074943-4E52-4F44-A2AA-91B8D551C1FD}"/>
                  </a:ext>
                </a:extLst>
              </p:cNvPr>
              <p:cNvSpPr/>
              <p:nvPr/>
            </p:nvSpPr>
            <p:spPr>
              <a:xfrm>
                <a:off x="-1" y="1324256"/>
                <a:ext cx="6096001" cy="5533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1642386-B86D-460D-B6D9-D7188A41F9E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403" y="2370199"/>
                <a:ext cx="4778656" cy="3646625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BCAAAD5-696D-4481-A131-84BEF3F304DD}"/>
                </a:ext>
              </a:extLst>
            </p:cNvPr>
            <p:cNvSpPr txBox="1"/>
            <p:nvPr/>
          </p:nvSpPr>
          <p:spPr>
            <a:xfrm>
              <a:off x="0" y="1421196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界与最值</a:t>
            </a:r>
          </a:p>
        </p:txBody>
      </p:sp>
    </p:spTree>
    <p:extLst>
      <p:ext uri="{BB962C8B-B14F-4D97-AF65-F5344CB8AC3E}">
        <p14:creationId xmlns:p14="http://schemas.microsoft.com/office/powerpoint/2010/main" val="38032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1" y="0"/>
            <a:ext cx="3773794" cy="31473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CEFB8D78-502A-44EB-80B2-6D6FFAB507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" y="229581"/>
            <a:ext cx="3271135" cy="2520943"/>
          </a:xfrm>
          <a:prstGeom prst="rect">
            <a:avLst/>
          </a:prstGeom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BFACEA0C-0D2E-4B13-88D1-860238B26682}"/>
              </a:ext>
            </a:extLst>
          </p:cNvPr>
          <p:cNvSpPr/>
          <p:nvPr/>
        </p:nvSpPr>
        <p:spPr>
          <a:xfrm>
            <a:off x="3626559" y="863882"/>
            <a:ext cx="8625335" cy="5994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00822594-BA12-4D73-A3C6-E5C0FC8282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" y="3710646"/>
            <a:ext cx="2529200" cy="27618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FE3DA7-FBF3-4139-85E4-AEA1C21E52B7}"/>
              </a:ext>
            </a:extLst>
          </p:cNvPr>
          <p:cNvSpPr/>
          <p:nvPr/>
        </p:nvSpPr>
        <p:spPr>
          <a:xfrm>
            <a:off x="3624418" y="863881"/>
            <a:ext cx="508464" cy="666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E2C88A0-3D7A-4A43-90A8-BF065E2F7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19153"/>
              </p:ext>
            </p:extLst>
          </p:nvPr>
        </p:nvGraphicFramePr>
        <p:xfrm>
          <a:off x="3797743" y="205435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054">
                  <a:extLst>
                    <a:ext uri="{9D8B030D-6E8A-4147-A177-3AD203B41FA5}">
                      <a16:colId xmlns:a16="http://schemas.microsoft.com/office/drawing/2014/main" val="1137201021"/>
                    </a:ext>
                  </a:extLst>
                </a:gridCol>
                <a:gridCol w="1039529">
                  <a:extLst>
                    <a:ext uri="{9D8B030D-6E8A-4147-A177-3AD203B41FA5}">
                      <a16:colId xmlns:a16="http://schemas.microsoft.com/office/drawing/2014/main" val="1230757946"/>
                    </a:ext>
                  </a:extLst>
                </a:gridCol>
                <a:gridCol w="1001027">
                  <a:extLst>
                    <a:ext uri="{9D8B030D-6E8A-4147-A177-3AD203B41FA5}">
                      <a16:colId xmlns:a16="http://schemas.microsoft.com/office/drawing/2014/main" val="1824123136"/>
                    </a:ext>
                  </a:extLst>
                </a:gridCol>
                <a:gridCol w="976964">
                  <a:extLst>
                    <a:ext uri="{9D8B030D-6E8A-4147-A177-3AD203B41FA5}">
                      <a16:colId xmlns:a16="http://schemas.microsoft.com/office/drawing/2014/main" val="1918867852"/>
                    </a:ext>
                  </a:extLst>
                </a:gridCol>
                <a:gridCol w="1071426">
                  <a:extLst>
                    <a:ext uri="{9D8B030D-6E8A-4147-A177-3AD203B41FA5}">
                      <a16:colId xmlns:a16="http://schemas.microsoft.com/office/drawing/2014/main" val="922970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下界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1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5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11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5733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C662EEA-2BF0-4D4E-865D-B7EDDB3F1731}"/>
              </a:ext>
            </a:extLst>
          </p:cNvPr>
          <p:cNvSpPr/>
          <p:nvPr/>
        </p:nvSpPr>
        <p:spPr>
          <a:xfrm>
            <a:off x="7864525" y="2413586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有           有              有           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6864F3-02E2-42FC-80D7-B6C3D133B3EA}"/>
              </a:ext>
            </a:extLst>
          </p:cNvPr>
          <p:cNvSpPr/>
          <p:nvPr/>
        </p:nvSpPr>
        <p:spPr>
          <a:xfrm>
            <a:off x="7859555" y="2796033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有           有              有           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963D46-56C8-4512-981F-B952A06952CD}"/>
              </a:ext>
            </a:extLst>
          </p:cNvPr>
          <p:cNvSpPr/>
          <p:nvPr/>
        </p:nvSpPr>
        <p:spPr>
          <a:xfrm>
            <a:off x="7864525" y="3162164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有           有              无           无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6C6263-C490-4831-ADC0-F649203842B3}"/>
              </a:ext>
            </a:extLst>
          </p:cNvPr>
          <p:cNvGrpSpPr/>
          <p:nvPr/>
        </p:nvGrpSpPr>
        <p:grpSpPr>
          <a:xfrm>
            <a:off x="3866150" y="2493636"/>
            <a:ext cx="3857244" cy="962863"/>
            <a:chOff x="3866150" y="2493636"/>
            <a:chExt cx="3857244" cy="9628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8B176A3-9410-4961-9897-FB52524AC06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150" y="2493636"/>
              <a:ext cx="3857244" cy="27127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517169-FE6D-48FD-A2D1-2C6CDCBBF68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240" y="2841031"/>
              <a:ext cx="1770888" cy="30632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032B3E-D8E1-4EB6-AD51-2B2EDF9790D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778" y="3221803"/>
              <a:ext cx="665988" cy="234696"/>
            </a:xfrm>
            <a:prstGeom prst="rect">
              <a:avLst/>
            </a:prstGeom>
          </p:spPr>
        </p:pic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D1FEA5F4-700C-44C2-BA0C-D78325AA0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717450"/>
              </p:ext>
            </p:extLst>
          </p:nvPr>
        </p:nvGraphicFramePr>
        <p:xfrm>
          <a:off x="3797743" y="4199226"/>
          <a:ext cx="812921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054">
                  <a:extLst>
                    <a:ext uri="{9D8B030D-6E8A-4147-A177-3AD203B41FA5}">
                      <a16:colId xmlns:a16="http://schemas.microsoft.com/office/drawing/2014/main" val="1137201021"/>
                    </a:ext>
                  </a:extLst>
                </a:gridCol>
                <a:gridCol w="2062577">
                  <a:extLst>
                    <a:ext uri="{9D8B030D-6E8A-4147-A177-3AD203B41FA5}">
                      <a16:colId xmlns:a16="http://schemas.microsoft.com/office/drawing/2014/main" val="1230757946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1824123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最小上界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最大下界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1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5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11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57330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38491A57-4559-4E3B-BC3F-DC4BC0E0B1AA}"/>
              </a:ext>
            </a:extLst>
          </p:cNvPr>
          <p:cNvSpPr/>
          <p:nvPr/>
        </p:nvSpPr>
        <p:spPr>
          <a:xfrm>
            <a:off x="7878353" y="5303284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无                              无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24D23B-7875-48F5-9655-1AE4A9D7ABA6}"/>
              </a:ext>
            </a:extLst>
          </p:cNvPr>
          <p:cNvSpPr/>
          <p:nvPr/>
        </p:nvSpPr>
        <p:spPr>
          <a:xfrm>
            <a:off x="7859555" y="4970146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有                              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3B1E92-563F-4E70-B0B0-950EB02C9F67}"/>
              </a:ext>
            </a:extLst>
          </p:cNvPr>
          <p:cNvSpPr/>
          <p:nvPr/>
        </p:nvSpPr>
        <p:spPr>
          <a:xfrm>
            <a:off x="7827488" y="4587044"/>
            <a:ext cx="4064000" cy="3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有                              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6C2FD7-A1B6-4603-BB41-C8F37EAA3112}"/>
              </a:ext>
            </a:extLst>
          </p:cNvPr>
          <p:cNvGrpSpPr/>
          <p:nvPr/>
        </p:nvGrpSpPr>
        <p:grpSpPr>
          <a:xfrm>
            <a:off x="3909426" y="4611819"/>
            <a:ext cx="3857244" cy="984474"/>
            <a:chOff x="3909426" y="4611819"/>
            <a:chExt cx="3857244" cy="98447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BB1449-03A7-41B4-BBC7-716DABF921A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426" y="4611819"/>
              <a:ext cx="3857244" cy="27127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A1DCD5-4103-456A-8024-EB5E9384C48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748" y="4973782"/>
              <a:ext cx="1770888" cy="3063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616E8A2-57B2-4DD7-924E-97BCD3E52DB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54" y="5361597"/>
              <a:ext cx="665988" cy="234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3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0" y="1324256"/>
            <a:ext cx="12192000" cy="27223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4001A4-322C-47C7-AB00-C0FEEC636C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56" y="1678084"/>
            <a:ext cx="10442451" cy="20519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上确界、下确界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4F7DF9-49E3-4B6B-B9D2-B2BD992C4CBB}"/>
              </a:ext>
            </a:extLst>
          </p:cNvPr>
          <p:cNvSpPr txBox="1"/>
          <p:nvPr/>
        </p:nvSpPr>
        <p:spPr>
          <a:xfrm>
            <a:off x="91588" y="1556838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BB4152A-00FD-41F5-9CB7-BD35C250A750}"/>
              </a:ext>
            </a:extLst>
          </p:cNvPr>
          <p:cNvGrpSpPr/>
          <p:nvPr/>
        </p:nvGrpSpPr>
        <p:grpSpPr>
          <a:xfrm>
            <a:off x="2566004" y="4869426"/>
            <a:ext cx="6365815" cy="457198"/>
            <a:chOff x="2566004" y="4869426"/>
            <a:chExt cx="6365815" cy="457198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6F8941C-82F5-4718-9564-D0ADD697418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30" y="4869426"/>
              <a:ext cx="583389" cy="457198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14823FA9-D95A-4BB6-88F9-692CB712285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004" y="4872443"/>
              <a:ext cx="576072" cy="451714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064D707-65E1-453F-B6C0-AC4C3E67646F}"/>
              </a:ext>
            </a:extLst>
          </p:cNvPr>
          <p:cNvGrpSpPr/>
          <p:nvPr/>
        </p:nvGrpSpPr>
        <p:grpSpPr>
          <a:xfrm>
            <a:off x="3376225" y="4863301"/>
            <a:ext cx="4783750" cy="463323"/>
            <a:chOff x="3376225" y="4863301"/>
            <a:chExt cx="4783750" cy="463323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66881AF-DFF8-4825-8B45-ED8F3C3B80A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670" y="4867597"/>
              <a:ext cx="1492305" cy="45902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B06BCD7-2498-463B-AF10-0204B96A723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25" y="4863301"/>
              <a:ext cx="1492305" cy="460856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03A88E3-31EB-469F-9D44-930A37D992CE}"/>
              </a:ext>
            </a:extLst>
          </p:cNvPr>
          <p:cNvGrpSpPr/>
          <p:nvPr/>
        </p:nvGrpSpPr>
        <p:grpSpPr>
          <a:xfrm>
            <a:off x="6410232" y="5276096"/>
            <a:ext cx="718718" cy="961528"/>
            <a:chOff x="6410232" y="5276096"/>
            <a:chExt cx="718718" cy="961528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B91ED11F-2CAF-47AE-90CE-E7776E3618B0}"/>
                </a:ext>
              </a:extLst>
            </p:cNvPr>
            <p:cNvCxnSpPr/>
            <p:nvPr/>
          </p:nvCxnSpPr>
          <p:spPr>
            <a:xfrm flipV="1">
              <a:off x="6769591" y="5276096"/>
              <a:ext cx="0" cy="5891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E5B6CF6-16DA-489C-B411-BCFB711A484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232" y="5961475"/>
              <a:ext cx="718718" cy="276149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3DEA6D8-8E3B-45D9-8437-3C842978D76B}"/>
              </a:ext>
            </a:extLst>
          </p:cNvPr>
          <p:cNvGrpSpPr/>
          <p:nvPr/>
        </p:nvGrpSpPr>
        <p:grpSpPr>
          <a:xfrm>
            <a:off x="4312103" y="5249248"/>
            <a:ext cx="630936" cy="931683"/>
            <a:chOff x="4312103" y="5249248"/>
            <a:chExt cx="630936" cy="931683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E9E2ED8-C647-4E8C-A8CE-8F7EF8062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571" y="5249248"/>
              <a:ext cx="0" cy="58919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F43D8A57-F71F-4A7C-A72F-AD83B26D38E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103" y="5961475"/>
              <a:ext cx="630936" cy="219456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C93B2AF-0A06-4A50-899D-7A3B9F71534C}"/>
              </a:ext>
            </a:extLst>
          </p:cNvPr>
          <p:cNvGrpSpPr/>
          <p:nvPr/>
        </p:nvGrpSpPr>
        <p:grpSpPr>
          <a:xfrm>
            <a:off x="1931313" y="4898281"/>
            <a:ext cx="8451272" cy="552169"/>
            <a:chOff x="1931313" y="4898281"/>
            <a:chExt cx="8451272" cy="55216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9524B55-84C1-4EA4-8696-2719C54E2502}"/>
                </a:ext>
              </a:extLst>
            </p:cNvPr>
            <p:cNvGrpSpPr/>
            <p:nvPr/>
          </p:nvGrpSpPr>
          <p:grpSpPr>
            <a:xfrm>
              <a:off x="2465343" y="4898281"/>
              <a:ext cx="7401083" cy="377815"/>
              <a:chOff x="2465343" y="4898281"/>
              <a:chExt cx="7401083" cy="377815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964887D-2AFC-4AC2-A391-CD99312F29B9}"/>
                  </a:ext>
                </a:extLst>
              </p:cNvPr>
              <p:cNvCxnSpPr/>
              <p:nvPr/>
            </p:nvCxnSpPr>
            <p:spPr>
              <a:xfrm>
                <a:off x="2465343" y="5276096"/>
                <a:ext cx="7401083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2CBC268-3A2F-407A-9D0A-95357037DCFC}"/>
                  </a:ext>
                </a:extLst>
              </p:cNvPr>
              <p:cNvCxnSpPr/>
              <p:nvPr/>
            </p:nvCxnSpPr>
            <p:spPr>
              <a:xfrm>
                <a:off x="4627571" y="5276096"/>
                <a:ext cx="214202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7C863479-B527-464F-AD22-C39EA9D824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6829" y="4898281"/>
                <a:ext cx="892454" cy="281635"/>
              </a:xfrm>
              <a:prstGeom prst="rect">
                <a:avLst/>
              </a:prstGeom>
            </p:spPr>
          </p:pic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0413530D-6F80-45DA-B384-3B2A473D5B55}"/>
                </a:ext>
              </a:extLst>
            </p:cNvPr>
            <p:cNvSpPr txBox="1"/>
            <p:nvPr/>
          </p:nvSpPr>
          <p:spPr>
            <a:xfrm>
              <a:off x="9967087" y="50645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大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4B708B2-11E7-4849-9CCF-F8D4785C7D09}"/>
                </a:ext>
              </a:extLst>
            </p:cNvPr>
            <p:cNvSpPr txBox="1"/>
            <p:nvPr/>
          </p:nvSpPr>
          <p:spPr>
            <a:xfrm>
              <a:off x="1931313" y="5081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</a:rPr>
                <a:t>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8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76D5BDAB-B75F-429D-BF88-08251D70DC8F}"/>
              </a:ext>
            </a:extLst>
          </p:cNvPr>
          <p:cNvSpPr/>
          <p:nvPr/>
        </p:nvSpPr>
        <p:spPr>
          <a:xfrm>
            <a:off x="1217516" y="4763973"/>
            <a:ext cx="9900943" cy="1813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87A8AE-3B8C-45BF-B7FF-C8725332C6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3" y="860465"/>
            <a:ext cx="10146181" cy="172090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4087854-CF80-4C40-9735-17517BB066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43" y="2809036"/>
            <a:ext cx="6417416" cy="12399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2880BA-46BA-4613-9842-91A1994C52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142385"/>
            <a:ext cx="11468100" cy="38191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61709484-79EC-44E5-8255-A23EFE7799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51" y="4836407"/>
            <a:ext cx="8739386" cy="1188721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9488FB2-9298-4BB9-8331-D2DE3C37AC3E}"/>
              </a:ext>
            </a:extLst>
          </p:cNvPr>
          <p:cNvGrpSpPr/>
          <p:nvPr/>
        </p:nvGrpSpPr>
        <p:grpSpPr>
          <a:xfrm>
            <a:off x="5613645" y="4816846"/>
            <a:ext cx="5118558" cy="888101"/>
            <a:chOff x="5613645" y="4836406"/>
            <a:chExt cx="5118558" cy="888101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689D46D-9707-45D3-AC92-63F0B8B64E6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777" y="5510537"/>
              <a:ext cx="433426" cy="213970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528FD617-9723-4A15-AE2C-73E6123FF5B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45" y="4836406"/>
              <a:ext cx="2926080" cy="491947"/>
            </a:xfrm>
            <a:prstGeom prst="rect">
              <a:avLst/>
            </a:prstGeom>
            <a:solidFill>
              <a:srgbClr val="FFC000"/>
            </a:solidFill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F79B28-7CD5-4DF0-8CB9-FFF919B1B2C9}"/>
              </a:ext>
            </a:extLst>
          </p:cNvPr>
          <p:cNvGrpSpPr/>
          <p:nvPr/>
        </p:nvGrpSpPr>
        <p:grpSpPr>
          <a:xfrm>
            <a:off x="1377151" y="4284040"/>
            <a:ext cx="6422142" cy="2194998"/>
            <a:chOff x="1377151" y="4284040"/>
            <a:chExt cx="6422142" cy="219499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E967C68-2FE9-4BA0-81F9-928F7738C5CD}"/>
                </a:ext>
              </a:extLst>
            </p:cNvPr>
            <p:cNvSpPr/>
            <p:nvPr/>
          </p:nvSpPr>
          <p:spPr>
            <a:xfrm>
              <a:off x="5442390" y="4284040"/>
              <a:ext cx="2356903" cy="36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154C8A3A-4C69-4C4B-97BF-039BCA7573B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151" y="6136180"/>
              <a:ext cx="3328755" cy="342858"/>
            </a:xfrm>
            <a:prstGeom prst="rect">
              <a:avLst/>
            </a:prstGeom>
            <a:solidFill>
              <a:srgbClr val="92D050"/>
            </a:solidFill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C3AD67F-1EFC-4D5F-B8A2-55825428F1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2" y="4297347"/>
            <a:ext cx="6620255" cy="285293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2218E550-F0A8-4C18-B987-FB9E30E9DBBB}"/>
              </a:ext>
            </a:extLst>
          </p:cNvPr>
          <p:cNvGrpSpPr/>
          <p:nvPr/>
        </p:nvGrpSpPr>
        <p:grpSpPr>
          <a:xfrm>
            <a:off x="8539726" y="3984830"/>
            <a:ext cx="2578733" cy="1077990"/>
            <a:chOff x="8539726" y="3984830"/>
            <a:chExt cx="2578733" cy="1077990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78997A8-AE2D-4D70-9286-5F98221F0E1A}"/>
                </a:ext>
              </a:extLst>
            </p:cNvPr>
            <p:cNvSpPr/>
            <p:nvPr/>
          </p:nvSpPr>
          <p:spPr>
            <a:xfrm>
              <a:off x="8985216" y="3984830"/>
              <a:ext cx="2133243" cy="91032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为什么存在这样的正整数？</a:t>
              </a:r>
            </a:p>
          </p:txBody>
        </p: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DB7A23C7-C621-4EA9-9B02-A20DE58B257F}"/>
                </a:ext>
              </a:extLst>
            </p:cNvPr>
            <p:cNvCxnSpPr>
              <a:cxnSpLocks/>
              <a:stCxn id="76" idx="1"/>
              <a:endCxn id="63" idx="3"/>
            </p:cNvCxnSpPr>
            <p:nvPr/>
          </p:nvCxnSpPr>
          <p:spPr>
            <a:xfrm rot="10800000" flipV="1">
              <a:off x="8539726" y="4439994"/>
              <a:ext cx="445491" cy="622826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2FBB686-5AE9-4365-934B-7D0BF2E021E2}"/>
              </a:ext>
            </a:extLst>
          </p:cNvPr>
          <p:cNvGrpSpPr/>
          <p:nvPr/>
        </p:nvGrpSpPr>
        <p:grpSpPr>
          <a:xfrm>
            <a:off x="1323605" y="3110728"/>
            <a:ext cx="1899527" cy="1087429"/>
            <a:chOff x="1323605" y="3110728"/>
            <a:chExt cx="1899527" cy="1087429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839A4A8-BA20-440E-A71D-B85A40F2E270}"/>
                </a:ext>
              </a:extLst>
            </p:cNvPr>
            <p:cNvSpPr/>
            <p:nvPr/>
          </p:nvSpPr>
          <p:spPr>
            <a:xfrm>
              <a:off x="1323605" y="3110728"/>
              <a:ext cx="1899527" cy="63654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A</a:t>
              </a:r>
              <a:r>
                <a:rPr lang="zh-CN" altLang="en-US" sz="2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没有最大值</a:t>
              </a:r>
            </a:p>
          </p:txBody>
        </p:sp>
        <p:sp>
          <p:nvSpPr>
            <p:cNvPr id="89" name="箭头: 上 88">
              <a:extLst>
                <a:ext uri="{FF2B5EF4-FFF2-40B4-BE49-F238E27FC236}">
                  <a16:creationId xmlns:a16="http://schemas.microsoft.com/office/drawing/2014/main" id="{A099BF8C-4E23-405A-A635-9275D0B4ECC5}"/>
                </a:ext>
              </a:extLst>
            </p:cNvPr>
            <p:cNvSpPr/>
            <p:nvPr/>
          </p:nvSpPr>
          <p:spPr>
            <a:xfrm>
              <a:off x="2172331" y="3773463"/>
              <a:ext cx="247545" cy="424694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3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76D5BDAB-B75F-429D-BF88-08251D70DC8F}"/>
              </a:ext>
            </a:extLst>
          </p:cNvPr>
          <p:cNvSpPr/>
          <p:nvPr/>
        </p:nvSpPr>
        <p:spPr>
          <a:xfrm>
            <a:off x="1217516" y="4091701"/>
            <a:ext cx="9900943" cy="2485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082B7A0-5BD0-4DBD-A39A-D34D6D6D0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860465"/>
            <a:ext cx="10146181" cy="172090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E6CB82F-28AD-4C4F-B73C-D63F234238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99" y="4268618"/>
            <a:ext cx="8739386" cy="155631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3A3914-5222-46B7-A6C1-EDEFFD71ABEA}"/>
              </a:ext>
            </a:extLst>
          </p:cNvPr>
          <p:cNvGrpSpPr/>
          <p:nvPr/>
        </p:nvGrpSpPr>
        <p:grpSpPr>
          <a:xfrm>
            <a:off x="5498940" y="4281968"/>
            <a:ext cx="5144959" cy="1215256"/>
            <a:chOff x="5498940" y="4281968"/>
            <a:chExt cx="5144959" cy="12152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68F26F4-73B0-4372-9523-66A8DEFE093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0473" y="5283254"/>
              <a:ext cx="433426" cy="213970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B8EA1EA-E293-4F25-A2DD-9FB3B33583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40" y="4281968"/>
              <a:ext cx="2926080" cy="491947"/>
            </a:xfrm>
            <a:prstGeom prst="rect">
              <a:avLst/>
            </a:prstGeom>
            <a:solidFill>
              <a:srgbClr val="FFC000"/>
            </a:solidFill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3C2C19-1F0E-42CC-89C5-3DA33CD9FFC4}"/>
              </a:ext>
            </a:extLst>
          </p:cNvPr>
          <p:cNvGrpSpPr/>
          <p:nvPr/>
        </p:nvGrpSpPr>
        <p:grpSpPr>
          <a:xfrm>
            <a:off x="1381879" y="3675012"/>
            <a:ext cx="7052921" cy="2728421"/>
            <a:chOff x="1372099" y="3675012"/>
            <a:chExt cx="7052921" cy="272842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E967C68-2FE9-4BA0-81F9-928F7738C5CD}"/>
                </a:ext>
              </a:extLst>
            </p:cNvPr>
            <p:cNvSpPr/>
            <p:nvPr/>
          </p:nvSpPr>
          <p:spPr>
            <a:xfrm>
              <a:off x="5118569" y="3675012"/>
              <a:ext cx="3306451" cy="36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045D8C0-1E32-4A49-9E8B-0DA683E626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099" y="6107167"/>
              <a:ext cx="4321455" cy="296266"/>
            </a:xfrm>
            <a:prstGeom prst="rect">
              <a:avLst/>
            </a:prstGeom>
            <a:solidFill>
              <a:srgbClr val="92D050"/>
            </a:solidFill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B082599-6861-4E9E-9098-F810D098594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5" y="3050091"/>
            <a:ext cx="6316674" cy="28529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578C2D-2A0B-4603-B691-7F86FCBFCAB1}"/>
              </a:ext>
            </a:extLst>
          </p:cNvPr>
          <p:cNvGrpSpPr/>
          <p:nvPr/>
        </p:nvGrpSpPr>
        <p:grpSpPr>
          <a:xfrm>
            <a:off x="8425021" y="3008524"/>
            <a:ext cx="2693438" cy="1519418"/>
            <a:chOff x="8425021" y="3008524"/>
            <a:chExt cx="2693438" cy="151941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78997A8-AE2D-4D70-9286-5F98221F0E1A}"/>
                </a:ext>
              </a:extLst>
            </p:cNvPr>
            <p:cNvSpPr/>
            <p:nvPr/>
          </p:nvSpPr>
          <p:spPr>
            <a:xfrm>
              <a:off x="9015251" y="3008524"/>
              <a:ext cx="2103208" cy="97785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为什么存在这样的正整数？</a:t>
              </a:r>
            </a:p>
          </p:txBody>
        </p: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DB7A23C7-C621-4EA9-9B02-A20DE58B257F}"/>
                </a:ext>
              </a:extLst>
            </p:cNvPr>
            <p:cNvCxnSpPr>
              <a:cxnSpLocks/>
              <a:stCxn id="76" idx="1"/>
              <a:endCxn id="13" idx="3"/>
            </p:cNvCxnSpPr>
            <p:nvPr/>
          </p:nvCxnSpPr>
          <p:spPr>
            <a:xfrm rot="10800000" flipV="1">
              <a:off x="8425021" y="3497452"/>
              <a:ext cx="590231" cy="103049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2ADFDBD-C8B0-40B4-AED7-77ADC35CA7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6" y="3707812"/>
            <a:ext cx="7227417" cy="2852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37082F-3557-4F09-9742-EEF4226285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142385"/>
            <a:ext cx="11468100" cy="3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082B7A0-5BD0-4DBD-A39A-D34D6D6D0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860465"/>
            <a:ext cx="10146181" cy="172090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B082599-6861-4E9E-9098-F810D09859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5" y="3050091"/>
            <a:ext cx="6316674" cy="2852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ADFDBD-C8B0-40B4-AED7-77ADC35CA7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5" y="3804107"/>
            <a:ext cx="7227417" cy="2852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9BDBA5-C7EF-424D-8906-0CAB7C3A17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5" y="4633159"/>
            <a:ext cx="8450884" cy="3072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510F5FE-C341-436C-9EBE-A36FC9A23331}"/>
              </a:ext>
            </a:extLst>
          </p:cNvPr>
          <p:cNvSpPr/>
          <p:nvPr/>
        </p:nvSpPr>
        <p:spPr>
          <a:xfrm>
            <a:off x="11755852" y="4715223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8BE493-00F9-4695-BF53-1CC5A7FEFF41}"/>
              </a:ext>
            </a:extLst>
          </p:cNvPr>
          <p:cNvGrpSpPr/>
          <p:nvPr/>
        </p:nvGrpSpPr>
        <p:grpSpPr>
          <a:xfrm>
            <a:off x="1055854" y="5180393"/>
            <a:ext cx="10078608" cy="1491009"/>
            <a:chOff x="1055854" y="5180393"/>
            <a:chExt cx="10078608" cy="149100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95BF46-AF71-42C9-B0AD-906BD79D7A05}"/>
                </a:ext>
              </a:extLst>
            </p:cNvPr>
            <p:cNvSpPr/>
            <p:nvPr/>
          </p:nvSpPr>
          <p:spPr>
            <a:xfrm>
              <a:off x="1055854" y="5180393"/>
              <a:ext cx="10078608" cy="1491009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4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  什么是      ？</a:t>
              </a:r>
              <a:endPara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88DB7A2-8002-4E8A-BF07-E88DE37B470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30" y="5743027"/>
              <a:ext cx="640080" cy="509016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3CF9CB4-09AB-4A7C-935A-F797945FCE31}"/>
              </a:ext>
            </a:extLst>
          </p:cNvPr>
          <p:cNvSpPr txBox="1"/>
          <p:nvPr/>
        </p:nvSpPr>
        <p:spPr>
          <a:xfrm>
            <a:off x="4452330" y="5187231"/>
            <a:ext cx="4000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平方为</a:t>
            </a:r>
            <a:r>
              <a:rPr lang="en-US" altLang="zh-CN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的正数；</a:t>
            </a:r>
            <a:endParaRPr lang="en-US" altLang="zh-CN" sz="3000" dirty="0">
              <a:solidFill>
                <a:srgbClr val="FFC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单位正方形对角线的长</a:t>
            </a:r>
            <a:endParaRPr lang="en-US" altLang="zh-CN" sz="3000" dirty="0">
              <a:solidFill>
                <a:srgbClr val="FFC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有理数集</a:t>
            </a:r>
            <a:r>
              <a:rPr lang="en-US" altLang="zh-CN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</a:t>
            </a:r>
            <a:r>
              <a:rPr lang="zh-CN" altLang="en-US" sz="3000" dirty="0">
                <a:solidFill>
                  <a:srgbClr val="FFC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的上确界</a:t>
            </a:r>
            <a:endParaRPr lang="en-US" altLang="zh-CN" sz="3000" dirty="0">
              <a:solidFill>
                <a:srgbClr val="FFC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0F28C7-8FC1-4BF8-8EC2-98BB209EACE0}"/>
              </a:ext>
            </a:extLst>
          </p:cNvPr>
          <p:cNvSpPr txBox="1"/>
          <p:nvPr/>
        </p:nvSpPr>
        <p:spPr>
          <a:xfrm>
            <a:off x="8379208" y="5541175"/>
            <a:ext cx="2255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存在性？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7539447-838B-48CC-8D8C-8EB8ED33F9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142385"/>
            <a:ext cx="11468100" cy="3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  <a:gradFill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</p:spPr>
        <p:txBody>
          <a:bodyPr/>
          <a:lstStyle/>
          <a:p>
            <a:r>
              <a:rPr lang="zh-CN" altLang="en-US" dirty="0"/>
              <a:t>回顾：关于数的知识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B20813-23A6-4D58-AA7B-A33D1CB23942}"/>
              </a:ext>
            </a:extLst>
          </p:cNvPr>
          <p:cNvSpPr/>
          <p:nvPr/>
        </p:nvSpPr>
        <p:spPr>
          <a:xfrm>
            <a:off x="380257" y="1481515"/>
            <a:ext cx="11441268" cy="1011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有理数（整数除法），带余除法</a:t>
            </a:r>
            <a:r>
              <a:rPr lang="en-US" altLang="zh-CN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+</a:t>
            </a:r>
            <a:r>
              <a:rPr lang="en-US" altLang="zh-CN" sz="3000" dirty="0">
                <a:solidFill>
                  <a:srgbClr val="FFFF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10</a:t>
            </a:r>
            <a:r>
              <a:rPr lang="zh-CN" altLang="en-US" sz="3000" dirty="0">
                <a:solidFill>
                  <a:srgbClr val="FFFF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进制表示</a:t>
            </a:r>
            <a:r>
              <a:rPr lang="en-US" altLang="zh-CN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=10</a:t>
            </a:r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进制小数</a:t>
            </a:r>
            <a:endParaRPr lang="zh-CN" altLang="en-US" sz="3000" dirty="0">
              <a:solidFill>
                <a:schemeClr val="bg1">
                  <a:lumMod val="75000"/>
                </a:schemeClr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BF989D-A29B-43B1-B098-1FF8FF35C73A}"/>
              </a:ext>
            </a:extLst>
          </p:cNvPr>
          <p:cNvSpPr/>
          <p:nvPr/>
        </p:nvSpPr>
        <p:spPr>
          <a:xfrm>
            <a:off x="2985694" y="2847503"/>
            <a:ext cx="8826050" cy="13839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位置记数法</a:t>
            </a:r>
            <a:r>
              <a:rPr lang="en-US" altLang="zh-CN" sz="3000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+10</a:t>
            </a:r>
            <a:r>
              <a:rPr lang="zh-CN" altLang="en-US" sz="3000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进制：一项无比伟大的发明创造</a:t>
            </a:r>
            <a:endParaRPr lang="en-US" altLang="zh-CN" sz="3000" dirty="0">
              <a:solidFill>
                <a:schemeClr val="tx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3000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它使四则运算、比大小可操作</a:t>
            </a:r>
            <a:endParaRPr lang="en-US" altLang="zh-CN" sz="3000" dirty="0">
              <a:solidFill>
                <a:schemeClr val="tx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endParaRPr lang="en-US" altLang="zh-CN" sz="3000" dirty="0">
              <a:solidFill>
                <a:schemeClr val="tx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648A26-C859-441E-B210-0A3F6110A300}"/>
              </a:ext>
            </a:extLst>
          </p:cNvPr>
          <p:cNvSpPr txBox="1"/>
          <p:nvPr/>
        </p:nvSpPr>
        <p:spPr>
          <a:xfrm>
            <a:off x="3163424" y="3732937"/>
            <a:ext cx="8470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罗马数字：</a:t>
            </a:r>
            <a:r>
              <a:rPr lang="en-US" altLang="zh-CN" sz="3000" dirty="0">
                <a:solidFill>
                  <a:srgbClr val="FF0000"/>
                </a:solidFill>
              </a:rPr>
              <a:t>MCMXLIX</a:t>
            </a:r>
            <a:r>
              <a:rPr lang="zh-CN" altLang="en-US" sz="3000" dirty="0">
                <a:solidFill>
                  <a:srgbClr val="FF0000"/>
                </a:solidFill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</a:rPr>
              <a:t>1949</a:t>
            </a:r>
            <a:r>
              <a:rPr lang="zh-CN" altLang="en-US" sz="3000" dirty="0">
                <a:solidFill>
                  <a:srgbClr val="FF0000"/>
                </a:solidFill>
              </a:rPr>
              <a:t>），</a:t>
            </a:r>
            <a:r>
              <a:rPr lang="en-US" altLang="zh-CN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MMXXII</a:t>
            </a:r>
            <a:r>
              <a:rPr lang="zh-CN" altLang="en-US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2022</a:t>
            </a:r>
            <a:r>
              <a:rPr lang="zh-CN" altLang="en-US" sz="3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91FEA4-DFC6-43A9-AE75-4DB75E7B84E8}"/>
              </a:ext>
            </a:extLst>
          </p:cNvPr>
          <p:cNvSpPr/>
          <p:nvPr/>
        </p:nvSpPr>
        <p:spPr>
          <a:xfrm>
            <a:off x="380256" y="2623272"/>
            <a:ext cx="6043179" cy="1011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有理数是有限小数或无限循环小数，反之亦然</a:t>
            </a:r>
            <a:endParaRPr lang="en-US" altLang="zh-CN" sz="3000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AA927B-CB75-4DA9-9F57-6A039FD7E1DB}"/>
              </a:ext>
            </a:extLst>
          </p:cNvPr>
          <p:cNvGrpSpPr/>
          <p:nvPr/>
        </p:nvGrpSpPr>
        <p:grpSpPr>
          <a:xfrm>
            <a:off x="5590834" y="2824518"/>
            <a:ext cx="6230691" cy="1011997"/>
            <a:chOff x="5778346" y="3046085"/>
            <a:chExt cx="6043179" cy="10119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849CAF-F074-440B-B786-3624C23100D9}"/>
                </a:ext>
              </a:extLst>
            </p:cNvPr>
            <p:cNvSpPr/>
            <p:nvPr/>
          </p:nvSpPr>
          <p:spPr>
            <a:xfrm>
              <a:off x="5778346" y="3046085"/>
              <a:ext cx="6043179" cy="1011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      既不是有限小数，也不是无限循环小数</a:t>
              </a:r>
              <a:endParaRPr lang="en-US" altLang="zh-CN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0A64D44-8F92-4DA1-A22B-483A55BB5F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952" y="3125713"/>
              <a:ext cx="524484" cy="41709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6F91E91-B63F-40A9-AB58-417C8D5530D5}"/>
              </a:ext>
            </a:extLst>
          </p:cNvPr>
          <p:cNvSpPr/>
          <p:nvPr/>
        </p:nvSpPr>
        <p:spPr>
          <a:xfrm>
            <a:off x="446157" y="3531524"/>
            <a:ext cx="4383716" cy="1011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无限不循环小数，无理数</a:t>
            </a:r>
            <a:endParaRPr lang="en-US" altLang="zh-CN" sz="3000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3AC043-FD93-430A-AE8D-E66A93206802}"/>
              </a:ext>
            </a:extLst>
          </p:cNvPr>
          <p:cNvSpPr/>
          <p:nvPr/>
        </p:nvSpPr>
        <p:spPr>
          <a:xfrm>
            <a:off x="4685347" y="3602225"/>
            <a:ext cx="7136178" cy="91704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实数：有限小数或无限小数</a:t>
            </a:r>
            <a:endParaRPr lang="en-US" altLang="zh-CN" sz="3000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9BCAF6-9D17-41FD-9ADD-7533AF202773}"/>
              </a:ext>
            </a:extLst>
          </p:cNvPr>
          <p:cNvSpPr/>
          <p:nvPr/>
        </p:nvSpPr>
        <p:spPr>
          <a:xfrm>
            <a:off x="2344098" y="4412976"/>
            <a:ext cx="7416238" cy="21369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两个无限小数如何做四则运算？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两个无限小数如何比较其大小？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3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如何计算以及比大小？其他进制呢？</a:t>
            </a:r>
            <a:endParaRPr lang="en-US" altLang="zh-CN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endParaRPr lang="zh-CN" altLang="en-US" sz="3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497F05-56C5-4C0F-AEBB-0908A7C273EB}"/>
              </a:ext>
            </a:extLst>
          </p:cNvPr>
          <p:cNvGrpSpPr/>
          <p:nvPr/>
        </p:nvGrpSpPr>
        <p:grpSpPr>
          <a:xfrm>
            <a:off x="2764250" y="1949617"/>
            <a:ext cx="6663500" cy="3773795"/>
            <a:chOff x="2720467" y="1881403"/>
            <a:chExt cx="6663500" cy="377379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924312-53F7-4341-AFE8-1C0D8999C84C}"/>
                </a:ext>
              </a:extLst>
            </p:cNvPr>
            <p:cNvSpPr/>
            <p:nvPr/>
          </p:nvSpPr>
          <p:spPr>
            <a:xfrm>
              <a:off x="2720467" y="1881403"/>
              <a:ext cx="6663500" cy="3773795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我们究竟学了些什么？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26B610-AE16-40CA-913C-BDE9277CC6BC}"/>
                </a:ext>
              </a:extLst>
            </p:cNvPr>
            <p:cNvSpPr txBox="1"/>
            <p:nvPr/>
          </p:nvSpPr>
          <p:spPr>
            <a:xfrm rot="3000000">
              <a:off x="6445865" y="2921167"/>
              <a:ext cx="26908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>
                      <a:lumMod val="50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复杂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C5B12BC-AE53-4DA1-94FA-3CEDD8BCD172}"/>
                </a:ext>
              </a:extLst>
            </p:cNvPr>
            <p:cNvSpPr txBox="1"/>
            <p:nvPr/>
          </p:nvSpPr>
          <p:spPr>
            <a:xfrm rot="-1800000">
              <a:off x="3130845" y="3802358"/>
              <a:ext cx="26908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>
                      <a:lumMod val="50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混乱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6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22" grpId="0" animBg="1"/>
      <p:bldP spid="21" grpId="0" animBg="1"/>
      <p:bldP spid="26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C2B6E68-AB27-4F93-B5DE-CC80E43A4325}"/>
              </a:ext>
            </a:extLst>
          </p:cNvPr>
          <p:cNvGrpSpPr/>
          <p:nvPr/>
        </p:nvGrpSpPr>
        <p:grpSpPr>
          <a:xfrm>
            <a:off x="0" y="1354131"/>
            <a:ext cx="6096000" cy="1722497"/>
            <a:chOff x="0" y="1354131"/>
            <a:chExt cx="6096000" cy="172249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0" y="1354131"/>
              <a:ext cx="6096000" cy="1722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946FC42-58B3-4E92-8C0D-E4606F19D55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92" y="2160182"/>
              <a:ext cx="5301691" cy="75895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BCAAAD5-696D-4481-A131-84BEF3F304DD}"/>
                </a:ext>
              </a:extLst>
            </p:cNvPr>
            <p:cNvSpPr txBox="1"/>
            <p:nvPr/>
          </p:nvSpPr>
          <p:spPr>
            <a:xfrm>
              <a:off x="0" y="1421196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055EAA-20CE-4F7D-B359-319E81318ECE}"/>
              </a:ext>
            </a:extLst>
          </p:cNvPr>
          <p:cNvGrpSpPr/>
          <p:nvPr/>
        </p:nvGrpSpPr>
        <p:grpSpPr>
          <a:xfrm>
            <a:off x="0" y="3000849"/>
            <a:ext cx="6096000" cy="1309133"/>
            <a:chOff x="0" y="3000849"/>
            <a:chExt cx="6096000" cy="130913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CD7E0D1-4265-455D-AB8C-3734A161BB5B}"/>
                </a:ext>
              </a:extLst>
            </p:cNvPr>
            <p:cNvGrpSpPr/>
            <p:nvPr/>
          </p:nvGrpSpPr>
          <p:grpSpPr>
            <a:xfrm>
              <a:off x="0" y="3155887"/>
              <a:ext cx="6096000" cy="1154095"/>
              <a:chOff x="0" y="3155887"/>
              <a:chExt cx="6096000" cy="1154095"/>
            </a:xfrm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3AF1E16-0B38-49D3-AC49-9CDFA107E119}"/>
                  </a:ext>
                </a:extLst>
              </p:cNvPr>
              <p:cNvGrpSpPr/>
              <p:nvPr/>
            </p:nvGrpSpPr>
            <p:grpSpPr>
              <a:xfrm>
                <a:off x="0" y="3155887"/>
                <a:ext cx="6096000" cy="1154095"/>
                <a:chOff x="0" y="3155887"/>
                <a:chExt cx="6096000" cy="1154095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FF4C7BD7-610B-42E5-B905-943CE34B28A7}"/>
                    </a:ext>
                  </a:extLst>
                </p:cNvPr>
                <p:cNvSpPr/>
                <p:nvPr/>
              </p:nvSpPr>
              <p:spPr>
                <a:xfrm>
                  <a:off x="0" y="3155887"/>
                  <a:ext cx="6096000" cy="115409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D83D2B43-A704-4675-B66C-3C7B7160EE7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292" y="3827997"/>
                  <a:ext cx="4072738" cy="285293"/>
                </a:xfrm>
                <a:prstGeom prst="rect">
                  <a:avLst/>
                </a:prstGeom>
              </p:spPr>
            </p:pic>
          </p:grp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F11381D-7623-4B33-97E2-173A782320CB}"/>
                  </a:ext>
                </a:extLst>
              </p:cNvPr>
              <p:cNvSpPr txBox="1"/>
              <p:nvPr/>
            </p:nvSpPr>
            <p:spPr>
              <a:xfrm>
                <a:off x="0" y="3155887"/>
                <a:ext cx="40162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accent1"/>
                    </a:solidFill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定理（阿基米德性质）</a:t>
                </a:r>
              </a:p>
            </p:txBody>
          </p:sp>
        </p:grp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B224E44D-42D5-4FD0-A711-A0716C79E275}"/>
                </a:ext>
              </a:extLst>
            </p:cNvPr>
            <p:cNvSpPr/>
            <p:nvPr/>
          </p:nvSpPr>
          <p:spPr>
            <a:xfrm>
              <a:off x="4374975" y="3000849"/>
              <a:ext cx="262700" cy="3449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实数集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1BB00B4-926B-4729-A9AE-7EC933B65116}"/>
              </a:ext>
            </a:extLst>
          </p:cNvPr>
          <p:cNvGrpSpPr/>
          <p:nvPr/>
        </p:nvGrpSpPr>
        <p:grpSpPr>
          <a:xfrm>
            <a:off x="5528133" y="1349079"/>
            <a:ext cx="6663867" cy="1722497"/>
            <a:chOff x="5528133" y="1349079"/>
            <a:chExt cx="6663867" cy="172249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302F5BF-F97C-4548-B604-855FD31ABA0D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6135294" y="1349079"/>
              <a:ext cx="6056706" cy="1722497"/>
              <a:chOff x="6096000" y="1349079"/>
              <a:chExt cx="6096000" cy="1722497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848AE51-14B0-4798-A2DD-083AF9380553}"/>
                  </a:ext>
                </a:extLst>
              </p:cNvPr>
              <p:cNvSpPr/>
              <p:nvPr/>
            </p:nvSpPr>
            <p:spPr>
              <a:xfrm>
                <a:off x="6096000" y="1349079"/>
                <a:ext cx="6096000" cy="17224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83916A7-9E6C-4822-A842-531E093F9F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292" y="2630619"/>
                <a:ext cx="5832043" cy="287122"/>
              </a:xfrm>
              <a:prstGeom prst="rect">
                <a:avLst/>
              </a:prstGeom>
            </p:spPr>
          </p:pic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1CFF224F-FCCD-4E7C-8342-4724E38C4CC1}"/>
                </a:ext>
              </a:extLst>
            </p:cNvPr>
            <p:cNvSpPr txBox="1"/>
            <p:nvPr/>
          </p:nvSpPr>
          <p:spPr>
            <a:xfrm>
              <a:off x="6091465" y="1416144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  <p:sp>
          <p:nvSpPr>
            <p:cNvPr id="67" name="箭头: 左右 66">
              <a:extLst>
                <a:ext uri="{FF2B5EF4-FFF2-40B4-BE49-F238E27FC236}">
                  <a16:creationId xmlns:a16="http://schemas.microsoft.com/office/drawing/2014/main" id="{8F1FF8F9-E542-49FA-BB53-B1FFEFF162EC}"/>
                </a:ext>
              </a:extLst>
            </p:cNvPr>
            <p:cNvSpPr/>
            <p:nvPr/>
          </p:nvSpPr>
          <p:spPr>
            <a:xfrm>
              <a:off x="5528133" y="2676085"/>
              <a:ext cx="666013" cy="24487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5" name="图片 94">
            <a:extLst>
              <a:ext uri="{FF2B5EF4-FFF2-40B4-BE49-F238E27FC236}">
                <a16:creationId xmlns:a16="http://schemas.microsoft.com/office/drawing/2014/main" id="{6CA57516-83D1-4FB2-8B47-C88F0C1AC7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2" y="4503675"/>
            <a:ext cx="9306763" cy="784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4D4720-6B8C-4D5F-900D-F892D4B50F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0" y="5436805"/>
            <a:ext cx="7690104" cy="2999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5DE1E-2D4E-473D-83B0-0D5F0FF810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2" y="5885305"/>
            <a:ext cx="6459321" cy="299923"/>
          </a:xfrm>
          <a:prstGeom prst="rect">
            <a:avLst/>
          </a:prstGeom>
        </p:spPr>
      </p:pic>
      <p:sp>
        <p:nvSpPr>
          <p:cNvPr id="111" name="矩形 110">
            <a:extLst>
              <a:ext uri="{FF2B5EF4-FFF2-40B4-BE49-F238E27FC236}">
                <a16:creationId xmlns:a16="http://schemas.microsoft.com/office/drawing/2014/main" id="{C0F46867-F988-40E7-9B2F-50FFAB9A3894}"/>
              </a:ext>
            </a:extLst>
          </p:cNvPr>
          <p:cNvSpPr/>
          <p:nvPr/>
        </p:nvSpPr>
        <p:spPr>
          <a:xfrm>
            <a:off x="11584086" y="5960052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2CFE208-DFFD-4F06-AAC1-7568ADC92BB2}"/>
              </a:ext>
            </a:extLst>
          </p:cNvPr>
          <p:cNvGrpSpPr/>
          <p:nvPr/>
        </p:nvGrpSpPr>
        <p:grpSpPr>
          <a:xfrm>
            <a:off x="5528133" y="3155887"/>
            <a:ext cx="6663867" cy="1154095"/>
            <a:chOff x="5528133" y="3155887"/>
            <a:chExt cx="6663867" cy="115409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EE03ECC-311B-4394-9513-DFD3EA3D4209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6138099" y="3155887"/>
              <a:ext cx="6053901" cy="1154095"/>
              <a:chOff x="6138099" y="3155887"/>
              <a:chExt cx="6053901" cy="115409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5F123F9-4EEB-45DF-BCD8-1B9094A10317}"/>
                  </a:ext>
                </a:extLst>
              </p:cNvPr>
              <p:cNvSpPr/>
              <p:nvPr/>
            </p:nvSpPr>
            <p:spPr>
              <a:xfrm>
                <a:off x="6138099" y="3155887"/>
                <a:ext cx="6053901" cy="11540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CC3DABA-A494-48BB-AACE-7784C491FE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3037" y="3827997"/>
                <a:ext cx="5375865" cy="367589"/>
              </a:xfrm>
              <a:prstGeom prst="rect">
                <a:avLst/>
              </a:prstGeom>
            </p:spPr>
          </p:pic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3A7E1D4-D2BD-44D4-B2CB-69365A2EEDF0}"/>
                </a:ext>
              </a:extLst>
            </p:cNvPr>
            <p:cNvSpPr txBox="1"/>
            <p:nvPr/>
          </p:nvSpPr>
          <p:spPr>
            <a:xfrm>
              <a:off x="6096000" y="3156323"/>
              <a:ext cx="53920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定理（阿基米德性质等价形式）</a:t>
              </a:r>
            </a:p>
          </p:txBody>
        </p:sp>
        <p:sp>
          <p:nvSpPr>
            <p:cNvPr id="31" name="箭头: 左右 30">
              <a:extLst>
                <a:ext uri="{FF2B5EF4-FFF2-40B4-BE49-F238E27FC236}">
                  <a16:creationId xmlns:a16="http://schemas.microsoft.com/office/drawing/2014/main" id="{57C42865-45DB-4FAF-98D5-7DB6A5F2EB05}"/>
                </a:ext>
              </a:extLst>
            </p:cNvPr>
            <p:cNvSpPr/>
            <p:nvPr/>
          </p:nvSpPr>
          <p:spPr>
            <a:xfrm>
              <a:off x="5528133" y="3345814"/>
              <a:ext cx="666013" cy="24487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2192000" cy="12517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57C04E6-6E74-4DFD-AF4E-FBC8C2C47A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8" y="1584400"/>
            <a:ext cx="8972091" cy="32552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1371B58-7F87-4CC0-B6BC-499286910A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5" y="148990"/>
            <a:ext cx="8702955" cy="93451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CA2C793-FB13-41C9-818F-BC3B8159BC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2" y="2238338"/>
            <a:ext cx="3877056" cy="31638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303C933-FFCB-4979-829E-4CAFB594D7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2" y="2955751"/>
            <a:ext cx="8035745" cy="29992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443CF9E-599F-4FB1-955D-7DB401E8649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2" y="3656705"/>
            <a:ext cx="7242048" cy="299923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64BEC9F-747E-450C-8CF7-EED2976C5657}"/>
              </a:ext>
            </a:extLst>
          </p:cNvPr>
          <p:cNvSpPr/>
          <p:nvPr/>
        </p:nvSpPr>
        <p:spPr>
          <a:xfrm>
            <a:off x="11836564" y="5947110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BB5640E-7D88-4BEB-9AEA-07045D972F8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2" y="4357657"/>
            <a:ext cx="6267298" cy="29260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1A18EE2-C9EB-4FEE-973F-9D56CC1740F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05" y="5142841"/>
            <a:ext cx="4290365" cy="26151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1917B9C0-8731-44C4-9B40-6FB5D29150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2" y="5896935"/>
            <a:ext cx="4028846" cy="3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A289E5F-F0C4-4CEA-9AF7-A73CAF3B2F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3" y="1042381"/>
            <a:ext cx="8220453" cy="72969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A4346-5216-406C-9C2D-408D59759FC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142385"/>
            <a:ext cx="11468100" cy="3584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ACF4B85-265C-4190-8F96-C9B552641E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63" y="2097693"/>
            <a:ext cx="6108192" cy="3236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EC2EBA-8BF1-483A-B6AC-C7D057E2F7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63" y="2944242"/>
            <a:ext cx="2670047" cy="616307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64BEC9F-747E-450C-8CF7-EED2976C5657}"/>
              </a:ext>
            </a:extLst>
          </p:cNvPr>
          <p:cNvSpPr/>
          <p:nvPr/>
        </p:nvSpPr>
        <p:spPr>
          <a:xfrm>
            <a:off x="4848984" y="3139807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F03D0F-22E5-432F-BF5F-FB05F14AD3FF}"/>
              </a:ext>
            </a:extLst>
          </p:cNvPr>
          <p:cNvSpPr txBox="1"/>
          <p:nvPr/>
        </p:nvSpPr>
        <p:spPr>
          <a:xfrm>
            <a:off x="1694795" y="4436610"/>
            <a:ext cx="88024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存在</a:t>
            </a:r>
            <a:r>
              <a:rPr lang="zh-CN" altLang="en-US" sz="2800" dirty="0">
                <a:solidFill>
                  <a:srgbClr val="FF0000"/>
                </a:solidFill>
              </a:rPr>
              <a:t>非阿基米德序域</a:t>
            </a:r>
            <a:r>
              <a:rPr lang="zh-CN" altLang="en-US" sz="2800" dirty="0"/>
              <a:t>，在那里，</a:t>
            </a:r>
            <a:endParaRPr lang="en-US" altLang="zh-CN" sz="2800" dirty="0"/>
          </a:p>
          <a:p>
            <a:r>
              <a:rPr lang="zh-CN" altLang="en-US" sz="2800" dirty="0"/>
              <a:t>阿基米德性质不成立，自然数集有上界，有理数不稠密</a:t>
            </a:r>
          </a:p>
        </p:txBody>
      </p:sp>
    </p:spTree>
    <p:extLst>
      <p:ext uri="{BB962C8B-B14F-4D97-AF65-F5344CB8AC3E}">
        <p14:creationId xmlns:p14="http://schemas.microsoft.com/office/powerpoint/2010/main" val="23923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810C535-337E-4AFB-96FC-EBA54A52D1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7" y="875626"/>
            <a:ext cx="4764024" cy="3218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C0CF84-720F-437E-99E1-8B643D2FB7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1" y="93508"/>
            <a:ext cx="11066984" cy="3669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F22F8-D81E-4150-BAB6-4C2B434AE3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6" y="4309800"/>
            <a:ext cx="3613709" cy="7296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42F80F-6B19-44A9-A6FC-38BC24CBBA1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18" y="4301570"/>
            <a:ext cx="4694529" cy="74615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479C8F6-177C-476A-A6F6-92317145B5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6" y="5350984"/>
            <a:ext cx="5844843" cy="616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C76C5FD-565B-45D5-8468-AC06870F81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6" y="1656847"/>
            <a:ext cx="6270956" cy="28529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5FAB48B-9023-4C9A-917D-5DAB28BCDCA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6" y="2253632"/>
            <a:ext cx="5590642" cy="17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56030AC-B7D2-426A-8319-0C5971A60BC5}"/>
              </a:ext>
            </a:extLst>
          </p:cNvPr>
          <p:cNvGrpSpPr/>
          <p:nvPr/>
        </p:nvGrpSpPr>
        <p:grpSpPr>
          <a:xfrm>
            <a:off x="4496220" y="2269721"/>
            <a:ext cx="7187097" cy="2337922"/>
            <a:chOff x="4496220" y="2269721"/>
            <a:chExt cx="7187097" cy="2337922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60F4FCC-B6A2-4278-93E8-08E9DDE99CAB}"/>
                </a:ext>
              </a:extLst>
            </p:cNvPr>
            <p:cNvGrpSpPr/>
            <p:nvPr/>
          </p:nvGrpSpPr>
          <p:grpSpPr>
            <a:xfrm>
              <a:off x="4496220" y="2269721"/>
              <a:ext cx="3743483" cy="843673"/>
              <a:chOff x="4516429" y="2440084"/>
              <a:chExt cx="3743483" cy="843673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7ADBA4-4139-4A62-B7D2-AAF15348C682}"/>
                  </a:ext>
                </a:extLst>
              </p:cNvPr>
              <p:cNvSpPr/>
              <p:nvPr/>
            </p:nvSpPr>
            <p:spPr>
              <a:xfrm>
                <a:off x="6967459" y="2440084"/>
                <a:ext cx="1292453" cy="8436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492FE32-0E6B-4B52-B3E3-EFF396DB7223}"/>
                  </a:ext>
                </a:extLst>
              </p:cNvPr>
              <p:cNvSpPr/>
              <p:nvPr/>
            </p:nvSpPr>
            <p:spPr>
              <a:xfrm>
                <a:off x="4516429" y="2440084"/>
                <a:ext cx="1672190" cy="8436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26A9DD3-AED5-4C6F-8503-0182FB1D860A}"/>
                </a:ext>
              </a:extLst>
            </p:cNvPr>
            <p:cNvSpPr/>
            <p:nvPr/>
          </p:nvSpPr>
          <p:spPr>
            <a:xfrm>
              <a:off x="9214727" y="3172893"/>
              <a:ext cx="2468590" cy="14347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70C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Bernoulli</a:t>
              </a:r>
              <a:r>
                <a:rPr lang="zh-CN" altLang="en-US" sz="2400" dirty="0">
                  <a:solidFill>
                    <a:srgbClr val="0070C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不等式</a:t>
              </a:r>
              <a:endParaRPr lang="en-US" altLang="zh-CN" sz="24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algn="ctr"/>
              <a:endPara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algn="ctr"/>
              <a:endPara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F9398D1-E68A-4258-B80B-1BB30E1349C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184" y="3820048"/>
              <a:ext cx="1979676" cy="633984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B0E0871-DAFF-407B-8D9F-3BE207F58F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2" y="1378099"/>
            <a:ext cx="7922360" cy="243047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D32864-8112-45B9-9C63-B54DD65876FF}"/>
              </a:ext>
            </a:extLst>
          </p:cNvPr>
          <p:cNvGrpSpPr/>
          <p:nvPr/>
        </p:nvGrpSpPr>
        <p:grpSpPr>
          <a:xfrm>
            <a:off x="4552634" y="4822287"/>
            <a:ext cx="3616342" cy="908009"/>
            <a:chOff x="4552634" y="4822287"/>
            <a:chExt cx="3616342" cy="9080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F26C685-CE73-4439-8AA4-51EF2AFA016A}"/>
                </a:ext>
              </a:extLst>
            </p:cNvPr>
            <p:cNvSpPr/>
            <p:nvPr/>
          </p:nvSpPr>
          <p:spPr>
            <a:xfrm>
              <a:off x="4552634" y="4822287"/>
              <a:ext cx="1672190" cy="9080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D1618E8-1319-4E18-A37A-8D3B4B4B5DBD}"/>
                </a:ext>
              </a:extLst>
            </p:cNvPr>
            <p:cNvSpPr/>
            <p:nvPr/>
          </p:nvSpPr>
          <p:spPr>
            <a:xfrm>
              <a:off x="7023029" y="5296671"/>
              <a:ext cx="1145947" cy="433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C9AC759-D7FF-458B-B28F-0CF371D16B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7" y="875627"/>
            <a:ext cx="9592057" cy="32552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D3AF1D-6D8F-417E-A327-A4728D5EC61D}"/>
              </a:ext>
            </a:extLst>
          </p:cNvPr>
          <p:cNvSpPr txBox="1"/>
          <p:nvPr/>
        </p:nvSpPr>
        <p:spPr>
          <a:xfrm>
            <a:off x="1" y="-1"/>
            <a:ext cx="530452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C0CF84-720F-437E-99E1-8B643D2FB7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1" y="93508"/>
            <a:ext cx="11066984" cy="36697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BD63AE-D300-4E08-8C59-18E4C5407ED7}"/>
              </a:ext>
            </a:extLst>
          </p:cNvPr>
          <p:cNvGrpSpPr/>
          <p:nvPr/>
        </p:nvGrpSpPr>
        <p:grpSpPr>
          <a:xfrm>
            <a:off x="1369122" y="6489422"/>
            <a:ext cx="2372228" cy="312725"/>
            <a:chOff x="1369122" y="6489422"/>
            <a:chExt cx="2372228" cy="312725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89ACC0B7-FCB4-42D3-8AAF-F96219D0AB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122" y="6489422"/>
              <a:ext cx="1634947" cy="312725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D989977-547F-4DDF-ADF9-EF2E9367BDF6}"/>
                </a:ext>
              </a:extLst>
            </p:cNvPr>
            <p:cNvSpPr/>
            <p:nvPr/>
          </p:nvSpPr>
          <p:spPr>
            <a:xfrm>
              <a:off x="3514013" y="6539317"/>
              <a:ext cx="227337" cy="2251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C7DDB70-7419-45D5-B3E5-D84D663D8A88}"/>
              </a:ext>
            </a:extLst>
          </p:cNvPr>
          <p:cNvGrpSpPr/>
          <p:nvPr/>
        </p:nvGrpSpPr>
        <p:grpSpPr>
          <a:xfrm>
            <a:off x="7878316" y="5898704"/>
            <a:ext cx="3953313" cy="902277"/>
            <a:chOff x="7878316" y="5898704"/>
            <a:chExt cx="3953313" cy="90227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1DB785-2AF3-4A09-87A5-133D4CB79552}"/>
                </a:ext>
              </a:extLst>
            </p:cNvPr>
            <p:cNvSpPr/>
            <p:nvPr/>
          </p:nvSpPr>
          <p:spPr>
            <a:xfrm>
              <a:off x="7878316" y="5898704"/>
              <a:ext cx="3953313" cy="90227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zh-CN" altLang="en-US" sz="2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此时，这证明对吗？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6576B98-7900-4718-978B-A41A18B4B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177" y="6006578"/>
              <a:ext cx="3856939" cy="323698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B65C22F-93D2-44E7-87FC-1C1895ABDD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1" y="4828498"/>
            <a:ext cx="3321100" cy="936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CE7286-BCDA-4EDE-85F7-F737C826049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7" y="3882297"/>
            <a:ext cx="7428586" cy="25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EF1FF3-3B3B-42F1-BA33-8DC1F657003D}"/>
              </a:ext>
            </a:extLst>
          </p:cNvPr>
          <p:cNvSpPr/>
          <p:nvPr/>
        </p:nvSpPr>
        <p:spPr>
          <a:xfrm>
            <a:off x="313220" y="1212464"/>
            <a:ext cx="11568928" cy="80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总结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36FAF9-F038-444C-A8D3-C7B10A269EA4}"/>
              </a:ext>
            </a:extLst>
          </p:cNvPr>
          <p:cNvSpPr/>
          <p:nvPr/>
        </p:nvSpPr>
        <p:spPr>
          <a:xfrm>
            <a:off x="0" y="2430822"/>
            <a:ext cx="12192000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我们重新梳理了关于“数”的概念与性质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8CF683-311F-4943-BC92-B474DCE6EA18}"/>
              </a:ext>
            </a:extLst>
          </p:cNvPr>
          <p:cNvSpPr/>
          <p:nvPr/>
        </p:nvSpPr>
        <p:spPr>
          <a:xfrm>
            <a:off x="0" y="3649180"/>
            <a:ext cx="12192000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区别于有理数集，实数集满足</a:t>
            </a:r>
            <a:r>
              <a:rPr lang="zh-CN" altLang="en-US" sz="4000" dirty="0">
                <a:solidFill>
                  <a:srgbClr val="FFC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确界性质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4253E6-1CA7-47A8-9D88-4F21B3DB894F}"/>
              </a:ext>
            </a:extLst>
          </p:cNvPr>
          <p:cNvSpPr/>
          <p:nvPr/>
        </p:nvSpPr>
        <p:spPr>
          <a:xfrm>
            <a:off x="0" y="4867538"/>
            <a:ext cx="12192000" cy="803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确界性质是在实数集上建立微积分时最重要的性质</a:t>
            </a:r>
          </a:p>
        </p:txBody>
      </p:sp>
    </p:spTree>
    <p:extLst>
      <p:ext uri="{BB962C8B-B14F-4D97-AF65-F5344CB8AC3E}">
        <p14:creationId xmlns:p14="http://schemas.microsoft.com/office/powerpoint/2010/main" val="42536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50000">
              <a:schemeClr val="tx1">
                <a:lumMod val="75000"/>
                <a:lumOff val="2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D6D04F-C11B-4601-930D-459153CE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D567F1D-EC8B-4CE0-976D-6278F4FEF4EF}"/>
              </a:ext>
            </a:extLst>
          </p:cNvPr>
          <p:cNvSpPr/>
          <p:nvPr/>
        </p:nvSpPr>
        <p:spPr>
          <a:xfrm>
            <a:off x="1101677" y="173743"/>
            <a:ext cx="5239487" cy="1773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以不知为知，岂不是最糟糕的无知？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9DBB2D-218E-445A-9367-E8DBAF14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048" y="5562039"/>
            <a:ext cx="1900274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Socrates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</a:t>
            </a:r>
            <a:endParaRPr lang="en-US" altLang="zh-CN" sz="32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c. 470–399 BC </a:t>
            </a:r>
          </a:p>
        </p:txBody>
      </p:sp>
    </p:spTree>
    <p:extLst>
      <p:ext uri="{BB962C8B-B14F-4D97-AF65-F5344CB8AC3E}">
        <p14:creationId xmlns:p14="http://schemas.microsoft.com/office/powerpoint/2010/main" val="2610448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9C8B89-9762-4E24-B8D5-A671400FB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701941" cy="68585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6BDAFC-551E-4523-9D17-56092A55ED11}"/>
              </a:ext>
            </a:extLst>
          </p:cNvPr>
          <p:cNvSpPr/>
          <p:nvPr/>
        </p:nvSpPr>
        <p:spPr>
          <a:xfrm>
            <a:off x="5111016" y="2644343"/>
            <a:ext cx="706975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我们能够学会我们原来不懂的东西。我们不但善于破坏一个旧世界，我们还将善于建设一个新世界。</a:t>
            </a:r>
          </a:p>
          <a:p>
            <a:r>
              <a:rPr lang="zh-CN" altLang="en-US" dirty="0"/>
              <a:t>	</a:t>
            </a:r>
          </a:p>
          <a:p>
            <a:pPr algn="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——在中国共产党第七届中央委员会第二次全体会议上的报告</a:t>
            </a:r>
          </a:p>
        </p:txBody>
      </p:sp>
    </p:spTree>
    <p:extLst>
      <p:ext uri="{BB962C8B-B14F-4D97-AF65-F5344CB8AC3E}">
        <p14:creationId xmlns:p14="http://schemas.microsoft.com/office/powerpoint/2010/main" val="13953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865D86-585D-47A9-BFB2-C2BFB68EC78F}"/>
              </a:ext>
            </a:extLst>
          </p:cNvPr>
          <p:cNvSpPr txBox="1"/>
          <p:nvPr/>
        </p:nvSpPr>
        <p:spPr>
          <a:xfrm>
            <a:off x="123655" y="2767280"/>
            <a:ext cx="12553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让我们重新从</a:t>
            </a:r>
            <a:r>
              <a:rPr lang="zh-CN" altLang="en-US" sz="8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学数数</a:t>
            </a:r>
            <a:r>
              <a:rPr lang="zh-CN" altLang="en-US" sz="80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开始！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F15A82-BDC1-449C-8281-EFD99BDA83F4}"/>
              </a:ext>
            </a:extLst>
          </p:cNvPr>
          <p:cNvSpPr txBox="1"/>
          <p:nvPr/>
        </p:nvSpPr>
        <p:spPr>
          <a:xfrm>
            <a:off x="7411186" y="2359254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</a:rPr>
              <a:t>shǔ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</a:rPr>
              <a:t>shù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8E44B-E441-4188-A060-4FD8327EF64C}"/>
              </a:ext>
            </a:extLst>
          </p:cNvPr>
          <p:cNvSpPr/>
          <p:nvPr/>
        </p:nvSpPr>
        <p:spPr>
          <a:xfrm>
            <a:off x="6321387" y="2410402"/>
            <a:ext cx="3101888" cy="203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数学</a:t>
            </a:r>
          </a:p>
        </p:txBody>
      </p:sp>
    </p:spTree>
    <p:extLst>
      <p:ext uri="{BB962C8B-B14F-4D97-AF65-F5344CB8AC3E}">
        <p14:creationId xmlns:p14="http://schemas.microsoft.com/office/powerpoint/2010/main" val="371607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1C5F0-5D44-42D2-BD8E-9AFCC79D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732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257BE7-2BBF-4F18-B5B4-25ADE69E7D17}"/>
              </a:ext>
            </a:extLst>
          </p:cNvPr>
          <p:cNvSpPr/>
          <p:nvPr/>
        </p:nvSpPr>
        <p:spPr>
          <a:xfrm>
            <a:off x="5654842" y="1108111"/>
            <a:ext cx="635267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sz="4000" dirty="0">
                <a:latin typeface="DejaVu Serif Condensed" panose="02060606050605020204" pitchFamily="18" charset="0"/>
              </a:rPr>
              <a:t>Die ganzen Zahlen hat der liebe Gott gemacht, alles andere ist Menschenwerk.</a:t>
            </a:r>
            <a:endParaRPr lang="en-US" altLang="zh-CN" sz="4000" dirty="0">
              <a:latin typeface="DejaVu Serif Condensed" panose="02060606050605020204" pitchFamily="18" charset="0"/>
            </a:endParaRPr>
          </a:p>
          <a:p>
            <a:endParaRPr lang="zh-CN" altLang="en-US" sz="4000" dirty="0">
              <a:latin typeface="DejaVu Serif Condensed" panose="02060606050605020204" pitchFamily="18" charset="0"/>
            </a:endParaRPr>
          </a:p>
          <a:p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上帝造了整数，其他都是人造的。</a:t>
            </a:r>
            <a:endParaRPr lang="en-US" altLang="zh-CN" sz="4000" dirty="0"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  <a:p>
            <a:endParaRPr lang="en-US" altLang="zh-CN" sz="3200" dirty="0"/>
          </a:p>
          <a:p>
            <a:pPr algn="r"/>
            <a:r>
              <a:rPr lang="zh-CN" altLang="en-US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Leopold Kronecker </a:t>
            </a:r>
            <a:endParaRPr lang="en-US" altLang="zh-CN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r"/>
            <a:r>
              <a:rPr lang="zh-CN" altLang="en-US" sz="25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7 Dec 1823 – 29 Dec 1891</a:t>
            </a:r>
          </a:p>
        </p:txBody>
      </p:sp>
    </p:spTree>
    <p:extLst>
      <p:ext uri="{BB962C8B-B14F-4D97-AF65-F5344CB8AC3E}">
        <p14:creationId xmlns:p14="http://schemas.microsoft.com/office/powerpoint/2010/main" val="39743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0" y="1550445"/>
            <a:ext cx="12192000" cy="530705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70415C-A8F5-4B39-8C74-3AA1697BE11D}"/>
              </a:ext>
            </a:extLst>
          </p:cNvPr>
          <p:cNvGrpSpPr/>
          <p:nvPr/>
        </p:nvGrpSpPr>
        <p:grpSpPr>
          <a:xfrm>
            <a:off x="3939914" y="2432578"/>
            <a:ext cx="7846221" cy="4234789"/>
            <a:chOff x="3955070" y="2447734"/>
            <a:chExt cx="7846221" cy="423478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AD75976-4C27-4361-8022-C877D7FA47B3}"/>
                </a:ext>
              </a:extLst>
            </p:cNvPr>
            <p:cNvSpPr/>
            <p:nvPr/>
          </p:nvSpPr>
          <p:spPr>
            <a:xfrm>
              <a:off x="7845308" y="3386363"/>
              <a:ext cx="3955983" cy="13479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7C76E4-8928-45B5-A0DF-1FC61F8893FB}"/>
                </a:ext>
              </a:extLst>
            </p:cNvPr>
            <p:cNvSpPr txBox="1"/>
            <p:nvPr/>
          </p:nvSpPr>
          <p:spPr>
            <a:xfrm>
              <a:off x="8004124" y="3487783"/>
              <a:ext cx="365278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Old=:New  </a:t>
              </a:r>
              <a:r>
                <a:rPr lang="zh-CN" altLang="en-US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与 </a:t>
              </a:r>
              <a:r>
                <a:rPr lang="en-US" altLang="zh-CN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 </a:t>
              </a:r>
              <a:r>
                <a:rPr lang="en-US" altLang="zh-CN" sz="2500" dirty="0">
                  <a:solidFill>
                    <a:srgbClr val="FF0000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New</a:t>
              </a:r>
              <a:r>
                <a:rPr lang="en-US" altLang="zh-CN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:=</a:t>
              </a:r>
              <a:r>
                <a:rPr lang="en-US" altLang="zh-CN" sz="2500" dirty="0">
                  <a:solidFill>
                    <a:srgbClr val="0070C0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Old</a:t>
              </a:r>
            </a:p>
            <a:p>
              <a:r>
                <a:rPr lang="zh-CN" altLang="en-US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用新的符号</a:t>
              </a:r>
              <a:r>
                <a:rPr lang="en-US" altLang="zh-CN" sz="2500" dirty="0">
                  <a:solidFill>
                    <a:srgbClr val="FF0000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New</a:t>
              </a:r>
              <a:r>
                <a:rPr lang="zh-CN" altLang="en-US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代表已有的对象</a:t>
              </a:r>
              <a:r>
                <a:rPr lang="en-US" altLang="zh-CN" sz="2500" dirty="0"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Old</a:t>
              </a:r>
              <a:endParaRPr lang="zh-CN" altLang="en-US" sz="2500" dirty="0"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F1D178E-8BFD-42D8-95DD-926E4B9AA55B}"/>
                </a:ext>
              </a:extLst>
            </p:cNvPr>
            <p:cNvSpPr/>
            <p:nvPr/>
          </p:nvSpPr>
          <p:spPr>
            <a:xfrm>
              <a:off x="8953091" y="2447734"/>
              <a:ext cx="409073" cy="370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BD3024-879E-46F6-BED9-F84F40B0D195}"/>
                </a:ext>
              </a:extLst>
            </p:cNvPr>
            <p:cNvSpPr/>
            <p:nvPr/>
          </p:nvSpPr>
          <p:spPr>
            <a:xfrm>
              <a:off x="3955070" y="6311950"/>
              <a:ext cx="409073" cy="370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自然数集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E30B05-D1C8-4A38-9B10-DEE34BA18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6" y="1740580"/>
            <a:ext cx="9356141" cy="1817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796C7E-6A17-4794-9089-944618DFF1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" y="4138789"/>
            <a:ext cx="8368589" cy="25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75713B-BAA9-4EF5-B20B-F3F74776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742484" cy="60016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97EFA7-89E9-4E7C-8954-F2D80C0642DC}"/>
              </a:ext>
            </a:extLst>
          </p:cNvPr>
          <p:cNvSpPr/>
          <p:nvPr/>
        </p:nvSpPr>
        <p:spPr>
          <a:xfrm>
            <a:off x="597641" y="5997474"/>
            <a:ext cx="351089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Giuseppe Peano</a:t>
            </a:r>
            <a:endParaRPr lang="en-US" altLang="zh-CN" sz="25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zh-CN" altLang="en-US" sz="25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27 Aug 1858 – 20 Apr 1932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A503D4-0E53-4FC7-ADC3-6BF0602DE893}"/>
              </a:ext>
            </a:extLst>
          </p:cNvPr>
          <p:cNvSpPr/>
          <p:nvPr/>
        </p:nvSpPr>
        <p:spPr>
          <a:xfrm>
            <a:off x="4819006" y="305425"/>
            <a:ext cx="7372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全体自然数排成一个队列：有头无尾，不分叉，无循环。</a:t>
            </a:r>
            <a:endParaRPr lang="en-US" altLang="zh-CN" sz="4000" dirty="0"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E4A753-6E36-4459-9000-CBEBC0C65297}"/>
              </a:ext>
            </a:extLst>
          </p:cNvPr>
          <p:cNvGrpSpPr/>
          <p:nvPr/>
        </p:nvGrpSpPr>
        <p:grpSpPr>
          <a:xfrm>
            <a:off x="8053837" y="2101605"/>
            <a:ext cx="659331" cy="459726"/>
            <a:chOff x="8053837" y="2101605"/>
            <a:chExt cx="659331" cy="459726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4BAFBEA-FC4C-404D-A3B4-85B3CE63D843}"/>
                </a:ext>
              </a:extLst>
            </p:cNvPr>
            <p:cNvCxnSpPr/>
            <p:nvPr/>
          </p:nvCxnSpPr>
          <p:spPr>
            <a:xfrm>
              <a:off x="8053837" y="2338939"/>
              <a:ext cx="6593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BC9DC56-8B73-4E7F-A5FD-0A2D31C18468}"/>
                </a:ext>
              </a:extLst>
            </p:cNvPr>
            <p:cNvCxnSpPr/>
            <p:nvPr/>
          </p:nvCxnSpPr>
          <p:spPr>
            <a:xfrm>
              <a:off x="8689326" y="2101605"/>
              <a:ext cx="0" cy="459726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3F9D9B-F3C8-4051-B879-95EB2A138563}"/>
              </a:ext>
            </a:extLst>
          </p:cNvPr>
          <p:cNvGrpSpPr/>
          <p:nvPr/>
        </p:nvGrpSpPr>
        <p:grpSpPr>
          <a:xfrm>
            <a:off x="8085438" y="2841606"/>
            <a:ext cx="596128" cy="560765"/>
            <a:chOff x="7416239" y="2748252"/>
            <a:chExt cx="596128" cy="560765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27F60AE-D210-47C3-A3A4-50BE05D56300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5BCE4F9-395F-48E7-91BC-DF595FDB0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69C7891-C511-42DE-BC92-1678A4A6D07A}"/>
              </a:ext>
            </a:extLst>
          </p:cNvPr>
          <p:cNvGrpSpPr/>
          <p:nvPr/>
        </p:nvGrpSpPr>
        <p:grpSpPr>
          <a:xfrm>
            <a:off x="9195125" y="1937310"/>
            <a:ext cx="634647" cy="803258"/>
            <a:chOff x="9039806" y="1950046"/>
            <a:chExt cx="634647" cy="803258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8F7FF17-9132-42EE-A70E-C47BD94CF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806" y="1950046"/>
              <a:ext cx="634647" cy="3888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3C4B9A5-E006-4AE3-968B-7F5BD2D3D80B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06" y="2331468"/>
              <a:ext cx="634647" cy="421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232ED5-FBCC-4AB3-86D3-B1FD3F042148}"/>
              </a:ext>
            </a:extLst>
          </p:cNvPr>
          <p:cNvGrpSpPr/>
          <p:nvPr/>
        </p:nvGrpSpPr>
        <p:grpSpPr>
          <a:xfrm>
            <a:off x="9176818" y="2841607"/>
            <a:ext cx="596128" cy="560765"/>
            <a:chOff x="7416239" y="2748252"/>
            <a:chExt cx="596128" cy="560765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7A7CDAB-2325-4846-BCDA-CA3711AAE4D3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3AF12BD-C62B-4386-9DFC-FD723D649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FDAC38D-E451-4018-9479-D28A0F469469}"/>
              </a:ext>
            </a:extLst>
          </p:cNvPr>
          <p:cNvGrpSpPr/>
          <p:nvPr/>
        </p:nvGrpSpPr>
        <p:grpSpPr>
          <a:xfrm>
            <a:off x="10276392" y="1929840"/>
            <a:ext cx="641374" cy="818200"/>
            <a:chOff x="10279755" y="1896896"/>
            <a:chExt cx="641374" cy="818200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21232D8-77DA-456F-A415-3534A86D0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9755" y="2326203"/>
              <a:ext cx="634647" cy="3888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30D48BC8-EA66-4908-91BB-A5F81A1C50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482" y="1896896"/>
              <a:ext cx="634647" cy="421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D2FDF64-4368-4F1B-B453-AC56366959EB}"/>
              </a:ext>
            </a:extLst>
          </p:cNvPr>
          <p:cNvGrpSpPr/>
          <p:nvPr/>
        </p:nvGrpSpPr>
        <p:grpSpPr>
          <a:xfrm>
            <a:off x="10268198" y="2854409"/>
            <a:ext cx="596128" cy="560765"/>
            <a:chOff x="7416239" y="2748252"/>
            <a:chExt cx="596128" cy="560765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3AE450C-B41E-4705-860A-DBE17CD2D759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65F188E-0B23-43DE-9C0D-662B4F70E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5B0F2FC-7191-4B9F-8AFA-7AC63E25FE4B}"/>
              </a:ext>
            </a:extLst>
          </p:cNvPr>
          <p:cNvGrpSpPr/>
          <p:nvPr/>
        </p:nvGrpSpPr>
        <p:grpSpPr>
          <a:xfrm>
            <a:off x="5395450" y="3336845"/>
            <a:ext cx="2160598" cy="1180682"/>
            <a:chOff x="5395450" y="4001867"/>
            <a:chExt cx="2160598" cy="118068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FD8B65D-66DC-4279-AACF-C750ABDF01EF}"/>
                </a:ext>
              </a:extLst>
            </p:cNvPr>
            <p:cNvGrpSpPr/>
            <p:nvPr/>
          </p:nvGrpSpPr>
          <p:grpSpPr>
            <a:xfrm>
              <a:off x="5395450" y="4001867"/>
              <a:ext cx="2160598" cy="0"/>
              <a:chOff x="5380522" y="2338939"/>
              <a:chExt cx="2160598" cy="0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B48ECF1C-1EAC-4B39-A7FA-6A2816A12D39}"/>
                  </a:ext>
                </a:extLst>
              </p:cNvPr>
              <p:cNvCxnSpPr/>
              <p:nvPr/>
            </p:nvCxnSpPr>
            <p:spPr>
              <a:xfrm>
                <a:off x="5380522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2D9734A2-CA48-4E56-9469-6259BB3B5787}"/>
                  </a:ext>
                </a:extLst>
              </p:cNvPr>
              <p:cNvCxnSpPr/>
              <p:nvPr/>
            </p:nvCxnSpPr>
            <p:spPr>
              <a:xfrm>
                <a:off x="6146084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3E436351-27BA-4E61-8195-0F5FC078AF6C}"/>
                  </a:ext>
                </a:extLst>
              </p:cNvPr>
              <p:cNvCxnSpPr/>
              <p:nvPr/>
            </p:nvCxnSpPr>
            <p:spPr>
              <a:xfrm>
                <a:off x="6881789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D4D31E5B-F7E4-41E3-83C1-090EC267E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1454" y="4001867"/>
              <a:ext cx="344594" cy="5903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9048145-D009-43BA-BD58-15433D8B7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1789" y="4592208"/>
              <a:ext cx="329665" cy="5903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58A15F2-20EE-4BC5-8ED0-846F063E4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5749" y="4592208"/>
              <a:ext cx="366071" cy="549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14889EF-03EE-4314-BDB6-72F4DF0FB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3431" y="4001867"/>
              <a:ext cx="340984" cy="5549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36E2F16-80A4-4BA6-A173-3E5495F8CAE7}"/>
              </a:ext>
            </a:extLst>
          </p:cNvPr>
          <p:cNvGrpSpPr/>
          <p:nvPr/>
        </p:nvGrpSpPr>
        <p:grpSpPr>
          <a:xfrm>
            <a:off x="7383751" y="3958920"/>
            <a:ext cx="596128" cy="560765"/>
            <a:chOff x="7416239" y="2748252"/>
            <a:chExt cx="596128" cy="560765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A961C51-DA25-4DA4-9DD6-FC5EA71B009C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D251FC6-9377-4E94-B367-19D755198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78210E6-7939-471E-BDF9-E7AE84ABD96E}"/>
              </a:ext>
            </a:extLst>
          </p:cNvPr>
          <p:cNvGrpSpPr/>
          <p:nvPr/>
        </p:nvGrpSpPr>
        <p:grpSpPr>
          <a:xfrm>
            <a:off x="9102638" y="4001867"/>
            <a:ext cx="1472617" cy="1180682"/>
            <a:chOff x="6083431" y="4001867"/>
            <a:chExt cx="1472617" cy="1180682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F79BBEC-63E8-4A54-92CD-87DF30B08860}"/>
                </a:ext>
              </a:extLst>
            </p:cNvPr>
            <p:cNvGrpSpPr/>
            <p:nvPr/>
          </p:nvGrpSpPr>
          <p:grpSpPr>
            <a:xfrm>
              <a:off x="6161012" y="4001867"/>
              <a:ext cx="1395036" cy="0"/>
              <a:chOff x="6146084" y="2338939"/>
              <a:chExt cx="1395036" cy="0"/>
            </a:xfrm>
          </p:grpSpPr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20EBE3CF-AE22-472D-ACAC-BF5F7DD28D48}"/>
                  </a:ext>
                </a:extLst>
              </p:cNvPr>
              <p:cNvCxnSpPr/>
              <p:nvPr/>
            </p:nvCxnSpPr>
            <p:spPr>
              <a:xfrm>
                <a:off x="6146084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D451472D-2F73-4537-8ED1-153D90E88DC8}"/>
                  </a:ext>
                </a:extLst>
              </p:cNvPr>
              <p:cNvCxnSpPr/>
              <p:nvPr/>
            </p:nvCxnSpPr>
            <p:spPr>
              <a:xfrm>
                <a:off x="6881789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FAE42E7-1F80-415D-8112-BC4A94069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1454" y="4001867"/>
              <a:ext cx="344594" cy="5903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9C85685-A74A-4E6C-B342-CFFD30321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1789" y="4592208"/>
              <a:ext cx="329665" cy="5903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7B6BD6E3-EF84-494E-93F9-9081560E7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5749" y="4592208"/>
              <a:ext cx="366071" cy="549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1BEF9B84-4272-444A-8EE6-A3986A102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3431" y="4001867"/>
              <a:ext cx="340984" cy="5549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68156D0-E175-4EF2-90F2-09EEB08B0FFA}"/>
              </a:ext>
            </a:extLst>
          </p:cNvPr>
          <p:cNvGrpSpPr/>
          <p:nvPr/>
        </p:nvGrpSpPr>
        <p:grpSpPr>
          <a:xfrm>
            <a:off x="10482415" y="4586485"/>
            <a:ext cx="596128" cy="560765"/>
            <a:chOff x="7416239" y="2748252"/>
            <a:chExt cx="596128" cy="560765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A37236B-7B76-40D7-AA21-7B6AE42BC601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47FE099-AED7-4D26-808B-9C1D267B7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7901E76-6671-4C20-855C-0FF96F08D096}"/>
              </a:ext>
            </a:extLst>
          </p:cNvPr>
          <p:cNvGrpSpPr/>
          <p:nvPr/>
        </p:nvGrpSpPr>
        <p:grpSpPr>
          <a:xfrm>
            <a:off x="5380522" y="2117601"/>
            <a:ext cx="2160598" cy="459726"/>
            <a:chOff x="5380522" y="2117601"/>
            <a:chExt cx="2160598" cy="45972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7DEEB94-3BEA-4243-9DA6-6E14A9D49E71}"/>
                </a:ext>
              </a:extLst>
            </p:cNvPr>
            <p:cNvGrpSpPr/>
            <p:nvPr/>
          </p:nvGrpSpPr>
          <p:grpSpPr>
            <a:xfrm>
              <a:off x="5380522" y="2338939"/>
              <a:ext cx="2160598" cy="0"/>
              <a:chOff x="5380522" y="2338939"/>
              <a:chExt cx="2160598" cy="0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F14B1E2B-5BE3-4661-A821-65167DB37AFA}"/>
                  </a:ext>
                </a:extLst>
              </p:cNvPr>
              <p:cNvCxnSpPr/>
              <p:nvPr/>
            </p:nvCxnSpPr>
            <p:spPr>
              <a:xfrm>
                <a:off x="5380522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71F77191-6970-4C8B-A9FA-EDD7A043117D}"/>
                  </a:ext>
                </a:extLst>
              </p:cNvPr>
              <p:cNvCxnSpPr/>
              <p:nvPr/>
            </p:nvCxnSpPr>
            <p:spPr>
              <a:xfrm>
                <a:off x="6146084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CC869057-3303-4C8E-B8CB-6D043123B217}"/>
                  </a:ext>
                </a:extLst>
              </p:cNvPr>
              <p:cNvCxnSpPr/>
              <p:nvPr/>
            </p:nvCxnSpPr>
            <p:spPr>
              <a:xfrm>
                <a:off x="6881789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7F8EB50-61CD-462A-86DB-F0269072B432}"/>
                </a:ext>
              </a:extLst>
            </p:cNvPr>
            <p:cNvCxnSpPr/>
            <p:nvPr/>
          </p:nvCxnSpPr>
          <p:spPr>
            <a:xfrm>
              <a:off x="5396326" y="2117601"/>
              <a:ext cx="0" cy="459726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F65E423-7696-449F-8942-76CF52356105}"/>
              </a:ext>
            </a:extLst>
          </p:cNvPr>
          <p:cNvGrpSpPr/>
          <p:nvPr/>
        </p:nvGrpSpPr>
        <p:grpSpPr>
          <a:xfrm>
            <a:off x="5410378" y="4998349"/>
            <a:ext cx="2160598" cy="459726"/>
            <a:chOff x="5380522" y="2117601"/>
            <a:chExt cx="2160598" cy="459726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EAA6EB9-B410-4E5F-AD08-9C685EA71CFE}"/>
                </a:ext>
              </a:extLst>
            </p:cNvPr>
            <p:cNvGrpSpPr/>
            <p:nvPr/>
          </p:nvGrpSpPr>
          <p:grpSpPr>
            <a:xfrm>
              <a:off x="5380522" y="2338939"/>
              <a:ext cx="2160598" cy="0"/>
              <a:chOff x="5380522" y="2338939"/>
              <a:chExt cx="2160598" cy="0"/>
            </a:xfrm>
          </p:grpSpPr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87832C6C-E90D-4C82-B97E-747321216256}"/>
                  </a:ext>
                </a:extLst>
              </p:cNvPr>
              <p:cNvCxnSpPr/>
              <p:nvPr/>
            </p:nvCxnSpPr>
            <p:spPr>
              <a:xfrm>
                <a:off x="5380522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86F2E0CB-31A7-4CB9-BC73-4C14DCA86357}"/>
                  </a:ext>
                </a:extLst>
              </p:cNvPr>
              <p:cNvCxnSpPr/>
              <p:nvPr/>
            </p:nvCxnSpPr>
            <p:spPr>
              <a:xfrm>
                <a:off x="6146084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6264E3E3-3AE9-443D-B0FA-BF49125B5C5B}"/>
                  </a:ext>
                </a:extLst>
              </p:cNvPr>
              <p:cNvCxnSpPr/>
              <p:nvPr/>
            </p:nvCxnSpPr>
            <p:spPr>
              <a:xfrm>
                <a:off x="6881789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42497AD-1737-489A-8894-E010BEDBABF0}"/>
                </a:ext>
              </a:extLst>
            </p:cNvPr>
            <p:cNvCxnSpPr/>
            <p:nvPr/>
          </p:nvCxnSpPr>
          <p:spPr>
            <a:xfrm>
              <a:off x="5396326" y="2117601"/>
              <a:ext cx="0" cy="459726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97EB493-9901-4785-8669-7E3DE18A9CBC}"/>
              </a:ext>
            </a:extLst>
          </p:cNvPr>
          <p:cNvGrpSpPr/>
          <p:nvPr/>
        </p:nvGrpSpPr>
        <p:grpSpPr>
          <a:xfrm>
            <a:off x="5410378" y="5128963"/>
            <a:ext cx="2160598" cy="459726"/>
            <a:chOff x="5380522" y="2117601"/>
            <a:chExt cx="2160598" cy="459726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957CBE0-7204-4EF7-8453-F1CB5C15C8D3}"/>
                </a:ext>
              </a:extLst>
            </p:cNvPr>
            <p:cNvGrpSpPr/>
            <p:nvPr/>
          </p:nvGrpSpPr>
          <p:grpSpPr>
            <a:xfrm>
              <a:off x="5380522" y="2338939"/>
              <a:ext cx="2160598" cy="0"/>
              <a:chOff x="5380522" y="2338939"/>
              <a:chExt cx="2160598" cy="0"/>
            </a:xfrm>
          </p:grpSpPr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931F6016-136B-4611-BF91-52A6369CFE2F}"/>
                  </a:ext>
                </a:extLst>
              </p:cNvPr>
              <p:cNvCxnSpPr/>
              <p:nvPr/>
            </p:nvCxnSpPr>
            <p:spPr>
              <a:xfrm>
                <a:off x="5380522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3A618BA2-06B6-4186-B2E6-83BB7C4B0E9D}"/>
                  </a:ext>
                </a:extLst>
              </p:cNvPr>
              <p:cNvCxnSpPr/>
              <p:nvPr/>
            </p:nvCxnSpPr>
            <p:spPr>
              <a:xfrm>
                <a:off x="6146084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CD0F3BCD-3464-4E7F-BFD1-51B853EAB8A1}"/>
                  </a:ext>
                </a:extLst>
              </p:cNvPr>
              <p:cNvCxnSpPr/>
              <p:nvPr/>
            </p:nvCxnSpPr>
            <p:spPr>
              <a:xfrm>
                <a:off x="6881789" y="2338939"/>
                <a:ext cx="65933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2F23B922-98E9-4EE7-BAB9-E3D52D1A6636}"/>
                </a:ext>
              </a:extLst>
            </p:cNvPr>
            <p:cNvCxnSpPr/>
            <p:nvPr/>
          </p:nvCxnSpPr>
          <p:spPr>
            <a:xfrm>
              <a:off x="5396326" y="2117601"/>
              <a:ext cx="0" cy="459726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791ED6A-7165-4BF6-8DD5-772A6D5C591B}"/>
              </a:ext>
            </a:extLst>
          </p:cNvPr>
          <p:cNvGrpSpPr/>
          <p:nvPr/>
        </p:nvGrpSpPr>
        <p:grpSpPr>
          <a:xfrm>
            <a:off x="7873550" y="5191931"/>
            <a:ext cx="596128" cy="560765"/>
            <a:chOff x="7416239" y="2748252"/>
            <a:chExt cx="596128" cy="560765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84C8D8A-C9AD-418C-88F3-111F19A87B22}"/>
                </a:ext>
              </a:extLst>
            </p:cNvPr>
            <p:cNvCxnSpPr/>
            <p:nvPr/>
          </p:nvCxnSpPr>
          <p:spPr>
            <a:xfrm>
              <a:off x="7416239" y="2748252"/>
              <a:ext cx="596128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F02BDE1-5547-4A8E-944B-A27C5FDBE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9517" y="2748252"/>
              <a:ext cx="562850" cy="56076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2B6C74-AAAC-4C36-97C0-086803B6C4B1}"/>
              </a:ext>
            </a:extLst>
          </p:cNvPr>
          <p:cNvGrpSpPr/>
          <p:nvPr/>
        </p:nvGrpSpPr>
        <p:grpSpPr>
          <a:xfrm>
            <a:off x="4836719" y="1710750"/>
            <a:ext cx="7265917" cy="4865754"/>
            <a:chOff x="4926083" y="1908855"/>
            <a:chExt cx="7265917" cy="48657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0C3D04-6ED4-40EB-A8CE-24CFC8CA1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083" y="1908855"/>
              <a:ext cx="7265917" cy="429448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B4430FF-9E2C-4B1C-AB08-2B3035AD9C17}"/>
                </a:ext>
              </a:extLst>
            </p:cNvPr>
            <p:cNvSpPr/>
            <p:nvPr/>
          </p:nvSpPr>
          <p:spPr>
            <a:xfrm>
              <a:off x="7030417" y="6189834"/>
              <a:ext cx="30572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latin typeface="华光姚体_CNKI" panose="02000500000000000000" pitchFamily="2" charset="-122"/>
                  <a:ea typeface="华光姚体_CNKI" panose="02000500000000000000" pitchFamily="2" charset="-122"/>
                  <a:cs typeface="Adobe Devanagari" panose="02040503050201020203" pitchFamily="18" charset="0"/>
                </a:rPr>
                <a:t>数学归纳法原理</a:t>
              </a:r>
              <a:endParaRPr lang="zh-CN" altLang="en-US" sz="2500" dirty="0">
                <a:latin typeface="华光姚体_CNKI" panose="02000500000000000000" pitchFamily="2" charset="-122"/>
                <a:ea typeface="华光姚体_CNKI" panose="02000500000000000000" pitchFamily="2" charset="-122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14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57.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\sqrt{2}$&#10;\end{document}"/>
  <p:tag name="IGUANATEXSIZE" val="40"/>
  <p:tag name="IGUANATEXCURSOR" val="173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9.75"/>
  <p:tag name="ORIGINALWIDTH" val="2310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{\bf 注：}对~$n\ne 0$，~$n=S(n^\prime)$，$n^\prime$~存在且唯一。&#10;&#10;上述定义无歧义。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177.75"/>
  <p:tag name="OUTPUTDPI" val="1200"/>
  <p:tag name="LATEXADDIN" val="\documentclass{article}&#10;\usepackage{amsmath,amsfonts,color,amsthm}&#10;\usepackage[UTF8]{ctex}&#10;\pagestyle{empty}&#10;\renewcommand{\proofname}{\bf 证明}&#10;\begin{document}&#10;&#10;$&gt;2$&#10;\end{document}"/>
  <p:tag name="IGUANATEXSIZE" val="24"/>
  <p:tag name="IGUANATEXCURSOR" val="163"/>
  <p:tag name="TRANSPARENCY" val="True"/>
  <p:tag name="FILENAME" val=""/>
  <p:tag name="INPUTTYPE" val="0"/>
  <p:tag name="LATEXENGINEID" val="0"/>
  <p:tag name="TEMPFOLDER" val="c:\t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1.75"/>
  <p:tag name="ORIGINALWIDTH" val="1200"/>
  <p:tag name="OUTPUTDPI" val="1200"/>
  <p:tag name="LATEXADDIN" val="\documentclass{article}&#10;\usepackage{amsmath,amsfonts,color,amsthm}&#10;\usepackage[UTF8]{ctex}&#10;\pagestyle{empty}&#10;\renewcommand{\proofname}{\bf 证明}&#10;\begin{document}&#10;&#10;当正整数~$n&gt;\frac{2}{1-\frac{2}{a^2}}$时，&#10;&#10;&#10;\end{document}"/>
  <p:tag name="IGUANATEXSIZE" val="24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.75"/>
  <p:tag name="ORIGINALWIDTH" val="4161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\begin{itemize}&#10;\item  $1\in A$，故~$A$~非空。&#10;   &#10;\item  $2$~是~$A$~的上界。事实上，任何满足~$u^2\ge 2$~的正有理数~$u$~都是~$A$~的上界。&#10;\end{itemize}&#10;&#10;\end{document}"/>
  <p:tag name="IGUANATEXSIZE" val="24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590.5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满足~$a^2&lt;2$~的正有理数~$a$~不是~$A$~的上界。&#10;\end{itemize}&#10;&#10;\end{document}"/>
  <p:tag name="IGUANATEXSIZE" val="24"/>
  <p:tag name="IGUANATEXCURSOR" val="209"/>
  <p:tag name="TRANSPARENCY" val="True"/>
  <p:tag name="FILENAME" val=""/>
  <p:tag name="INPUTTYPE" val="0"/>
  <p:tag name="LATEXENGINEID" val="0"/>
  <p:tag name="TEMPFOLDER" val="c:\t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964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满足~$a^2&gt;2$~的正有理数~$a$~都不是~$A$~的最小上界。&#10;\end{itemize}&#10;&#10;\end{document}"/>
  <p:tag name="IGUANATEXSIZE" val="24"/>
  <p:tag name="IGUANATEXCURSOR" val="219"/>
  <p:tag name="TRANSPARENCY" val="True"/>
  <p:tag name="FILENAME" val=""/>
  <p:tag name="INPUTTYPE" val="0"/>
  <p:tag name="LATEXENGINEID" val="0"/>
  <p:tag name="TEMPFOLDER" val="c:\t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3465.75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正有理数~$a$~都不满足~$a^2=2$。&#10;所以~$A$~在~$\mathbb{Q}$~没有最小上界。&#10;\end{itemize}&#10;&#10;\end{document}"/>
  <p:tag name="IGUANATEXSIZE" val="24"/>
  <p:tag name="IGUANATEXCURSOR" val="253"/>
  <p:tag name="TRANSPARENCY" val="True"/>
  <p:tag name="FILENAME" val=""/>
  <p:tag name="INPUTTYPE" val="0"/>
  <p:tag name="LATEXENGINEID" val="0"/>
  <p:tag name="TEMPFOLDER" val="c:\t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4031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{\bf 在有理数集中}，集合~$A:=\{r\in\mathbb{Q}|r&gt;0,r^2&lt;2\}$~&#10;非空、有上界，无上确界。&#10;&#10;\end{document}"/>
  <p:tag name="IGUANATEXSIZE" val="28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57.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\sqrt{2}$&#10;\end{document}"/>
  <p:tag name="IGUANATEXSIZE" val="40"/>
  <p:tag name="IGUANATEXCURSOR" val="173"/>
  <p:tag name="TRANSPARENCY" val="True"/>
  <p:tag name="FILENAME" val=""/>
  <p:tag name="INPUTTYPE" val="0"/>
  <p:tag name="LATEXENGINEID" val="0"/>
  <p:tag name="TEMPFOLDER" val="c:\t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1.75"/>
  <p:tag name="ORIGINALWIDTH" val="3816.75"/>
  <p:tag name="OUTPUTDPI" val="1200"/>
  <p:tag name="LATEXADDIN" val="\documentclass{article}&#10;\usepackage{amsmath,amsfonts,color,amsthm}&#10;\usepackage[UTF8]{ctex}&#10;\pagestyle{empty}&#10;\renewcommand{\proofname}{\bf 证明}&#10;\begin{document}&#10;\noindent{\bf 证明.}（反证法）&#10;假设~$\mathbb{N}$~在~$\mathbb{R}$~中有上界。&#10;&#10;因为~$\mathbb{N}$~非空，所以根据确界性质，&#10;$\mathbb{N}$~在~$\mathbb{R}$~中有上确界~$x_0=\sup\mathbb{N}$。&#10;&#10;\end{document}"/>
  <p:tag name="IGUANATEXSIZE" val="24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"/>
  <p:tag name="ORIGINALWIDTH" val="3153.75"/>
  <p:tag name="OUTPUTDPI" val="1200"/>
  <p:tag name="LATEXADDIN" val="\documentclass{article}&#10;\usepackage{amsmath,amsfonts,color,amsthm}&#10;\usepackage[UTF8]{ctex}&#10;\pagestyle{empty}&#10;\renewcommand{\proofname}{\bf 证明}&#10;\begin{document}&#10;\noindent {\color{red}$x_0-1$~不是&#10;~$\mathbb{N}$~的上界}，所以存在~$n_0\in\mathbb{N}$~使得&#10;~$n_0&gt;x_0-1$。&#10;&#10;\end{document}"/>
  <p:tag name="IGUANATEXSIZE" val="24"/>
  <p:tag name="IGUANATEXCURSOR" val="211"/>
  <p:tag name="TRANSPARENCY" val="True"/>
  <p:tag name="FILENAME" val=""/>
  <p:tag name="INPUTTYPE" val="0"/>
  <p:tag name="LATEXENGINEID" val="0"/>
  <p:tag name="TEMPFOLDER" val="c:\t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020"/>
  <p:tag name="OUTPUTDPI" val="1200"/>
  <p:tag name="LATEXADDIN" val="\documentclass{article}&#10;\usepackage{amsmath,amsfonts,color,amsthm}&#10;\usepackage[UTF8]{ctex}&#10;\pagestyle{empty}&#10;\renewcommand{\proofname}{\bf 证明}&#10;\begin{document}&#10;&#10;$m$\hskip 1.6cm $n$\hskip 0.62cm $1$&#10;\end{document}"/>
  <p:tag name="IGUANATEXSIZE" val="20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"/>
  <p:tag name="ORIGINALWIDTH" val="2649"/>
  <p:tag name="OUTPUTDPI" val="1200"/>
  <p:tag name="LATEXADDIN" val="\documentclass{article}&#10;\usepackage{amsmath,amsfonts,color,amsthm}&#10;\usepackage[UTF8]{ctex}&#10;\pagestyle{empty}&#10;\renewcommand{\proofname}{\bf 证明}&#10;\begin{document}&#10;\noindent 于是~$x_0&lt;n_0+1\in\mathbb{N}$，但与{\color{red}~$x_0$~是&#10;~$\mathbb{N}$~的上界}矛盾。&#10;\end{document}"/>
  <p:tag name="IGUANATEXSIZE" val="24"/>
  <p:tag name="IGUANATEXCURSOR" val="239"/>
  <p:tag name="TRANSPARENCY" val="True"/>
  <p:tag name="FILENAME" val=""/>
  <p:tag name="INPUTTYPE" val="0"/>
  <p:tag name="LATEXENGINEID" val="0"/>
  <p:tag name="TEMPFOLDER" val="c:\t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"/>
  <p:tag name="LAYER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220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\bf 对任意~$\varepsilon&gt;0$，存在正整数~$n$~使得~$\frac{1}{n}&lt;\varepsilon$。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6"/>
  <p:tag name="LAYER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5"/>
  <p:tag name="ORIGINALWIDTH" val="2391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\bf 实数集的任何非空有下界的子集都有下确界。&#10;\end{document}"/>
  <p:tag name="IGUANATEXSIZE" val="24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670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\bf 自然数集~$\mathbb{N}$~在实数集中无上界。&#10;\end{document}"/>
  <p:tag name="IGUANATEXSIZE" val="24"/>
  <p:tag name="IGUANATEXCURSOR" val="208"/>
  <p:tag name="TRANSPARENCY" val="True"/>
  <p:tag name="FILENAME" val=""/>
  <p:tag name="INPUTTYPE" val="0"/>
  <p:tag name="LATEXENGINEID" val="0"/>
  <p:tag name="TEMPFOLDER" val="c:\t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2174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{\bf\color{violet}实数集~$\mathbb{R}$}~是一个序域，&#10;它满足以下性质：\\&#10;\color{red}\bf 它的任何非空有上界的子集都有上确界。&#10;\end{document}"/>
  <p:tag name="IGUANATEXSIZE" val="24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3679.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由阿基米德性质知，存在正整数~$N&gt;|a|$，所以~$-N&lt;a&lt;N$.&#10;\end{document}"/>
  <p:tag name="IGUANATEXSIZE" val="24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8.5"/>
  <p:tag name="ORIGINALWIDTH" val="3059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对每个实数~$a$，都存在唯一的整数~$n$ 使得~&#10;$n\le a&lt;n+1$，&#10;&#10;\noindent 这个整数~$n$~称为~$a$ 的{\bf 整数部分}，记为~$[a]$&#10;&#10;\end{document}"/>
  <p:tag name="IGUANATEXSIZE" val="28"/>
  <p:tag name="IGUANATEXCURSOR" val="255"/>
  <p:tag name="TRANSPARENCY" val="True"/>
  <p:tag name="FILENAME" val=""/>
  <p:tag name="INPUTTYPE" val="0"/>
  <p:tag name="LATEXENGINEID" val="0"/>
  <p:tag name="TEMPFOLDER" val="c:\t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1590"/>
  <p:tag name="OUTPUTDPI" val="1200"/>
  <p:tag name="LATEXADDIN" val="\documentclass{article}&#10;\usepackage{amsmath,amsfonts,color,amsthm}&#10;\usepackage[UTF8]{ctex}&#10;\pagestyle{empty}&#10;\renewcommand{\proofname}{\bf 证明}&#10;\begin{document}&#10;&#10;\noindent 记~$A=\{k\in\mathbb{N}|-N+k\le a\}$&#10;\end{document}"/>
  <p:tag name="IGUANATEXSIZE" val="24"/>
  <p:tag name="IGUANATEXCURSOR" val="173"/>
  <p:tag name="TRANSPARENCY" val="True"/>
  <p:tag name="FILENAME" val=""/>
  <p:tag name="INPUTTYPE" val="0"/>
  <p:tag name="LATEXENGINEID" val="0"/>
  <p:tag name="TEMPFOLDER" val="c:\t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9"/>
  <p:tag name="LAYER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"/>
  <p:tag name="ORIGINALWIDTH" val="3295.5"/>
  <p:tag name="OUTPUTDPI" val="1200"/>
  <p:tag name="LATEXADDIN" val="\documentclass{article}&#10;\usepackage{amsmath,amsfonts,color,amsthm}&#10;\usepackage[UTF8]{ctex}&#10;\pagestyle{empty}&#10;\renewcommand{\proofname}{\bf 证明}&#10;\begin{document}&#10;则~$A$~是自然数集的非空子集，且有上界. 因此~$A$~有最大值~$k_0$.&#10;\end{document}"/>
  <p:tag name="IGUANATEXSIZE" val="24"/>
  <p:tag name="IGUANATEXCURSOR" val="201"/>
  <p:tag name="TRANSPARENCY" val="True"/>
  <p:tag name="FILENAME" val=""/>
  <p:tag name="INPUTTYPE" val="0"/>
  <p:tag name="LATEXENGINEID" val="0"/>
  <p:tag name="TEMPFOLDER" val="c:\t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"/>
  <p:tag name="ORIGINALWIDTH" val="2970"/>
  <p:tag name="OUTPUTDPI" val="1200"/>
  <p:tag name="LATEXADDIN" val="\documentclass{article}&#10;\usepackage{amsmath,amsfonts,color,amsthm}&#10;\usepackage[UTF8]{ctex}&#10;\pagestyle{empty}&#10;\renewcommand{\proofname}{\bf 证明}&#10;\begin{document}&#10;&#10;于是&#10;~$-N+k_0\le a&lt;-N+k_0+1$. 因此~$n=-N+k_0$.&#10;\end{document}"/>
  <p:tag name="IGUANATEXSIZE" val="24"/>
  <p:tag name="IGUANATEXCURSOR" val="192"/>
  <p:tag name="TRANSPARENCY" val="True"/>
  <p:tag name="FILENAME" val=""/>
  <p:tag name="INPUTTYPE" val="0"/>
  <p:tag name="LATEXENGINEID" val="0"/>
  <p:tag name="TEMPFOLDER" val="c:\t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"/>
  <p:tag name="ORIGINALWIDTH" val="2570.25"/>
  <p:tag name="OUTPUTDPI" val="1200"/>
  <p:tag name="LATEXADDIN" val="\documentclass{article}&#10;\usepackage{amsmath,amsfonts,color,amsthm}&#10;\usepackage[UTF8]{ctex}&#10;\pagestyle{empty}&#10;\renewcommand{\proofname}{\bf 证明}&#10;\begin{document}&#10;&#10;（唯一性）若整数~$m$~也满足~$m\le a&lt;m+1$，则&#10;\end{document}"/>
  <p:tag name="IGUANATEXSIZE" val="24"/>
  <p:tag name="IGUANATEXCURSOR" val="192"/>
  <p:tag name="TRANSPARENCY" val="True"/>
  <p:tag name="FILENAME" val=""/>
  <p:tag name="INPUTTYPE" val="0"/>
  <p:tag name="LATEXENGINEID" val="0"/>
  <p:tag name="TEMPFOLDER" val="c:\t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1759.5"/>
  <p:tag name="OUTPUTDPI" val="1200"/>
  <p:tag name="LATEXADDIN" val="\documentclass{article}&#10;\usepackage{amsmath,amsfonts,color,amsthm}&#10;\usepackage[UTF8]{ctex}&#10;\pagestyle{empty}&#10;\renewcommand{\proofname}{\bf 证明}&#10;\begin{document}&#10;&#10;\[ m\le a&lt;n+1,\quad n\le a&lt;m+1\]&#10;\end{document}"/>
  <p:tag name="IGUANATEXSIZE" val="24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652.25"/>
  <p:tag name="OUTPUTDPI" val="1200"/>
  <p:tag name="LATEXADDIN" val="\documentclass{article}&#10;\usepackage{amsmath,amsfonts,color,amsthm}&#10;\usepackage[UTF8]{ctex}&#10;\pagestyle{empty}&#10;\renewcommand{\proofname}{\bf 证明}&#10;\begin{document}&#10;&#10;从而~$|n-m|&lt;1$. 因此~$n=m$.&#10;\end{document}"/>
  <p:tag name="IGUANATEXSIZE" val="24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3371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取~$N=\left[\dfrac{1}{b-a}\right]+1$. 则~$N&gt;\dfrac{1}{b-a}$，从而~$Nb-Na&gt;1$&#10;\end{document}"/>
  <p:tag name="IGUANATEXSIZE" val="24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4031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有理数集~$\mathbb{Q}$~在实数集中{\color{violet}稠密}：任给实数~$a&lt;b$，&#10;都存在~$r\in\mathbb{Q}$~使~&#10;$a&lt;r&lt;b$。&#10;&#10;\end{document}"/>
  <p:tag name="IGUANATEXSIZE" val="28"/>
  <p:tag name="IGUANATEXCURSOR" val="54"/>
  <p:tag name="TRANSPARENCY" val="True"/>
  <p:tag name="FILENAME" val=""/>
  <p:tag name="INPUTTYPE" val="0"/>
  <p:tag name="LATEXENGINEID" val="0"/>
  <p:tag name="TEMPFOLDER" val="c:\t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250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取~$m=[Na]$. 则~$Na&lt;m+1\le Na+1&lt;Nb$.&#10;\end{document}"/>
  <p:tag name="IGUANATEXSIZE" val="24"/>
  <p:tag name="IGUANATEXCURSOR" val="205"/>
  <p:tag name="TRANSPARENCY" val="True"/>
  <p:tag name="FILENAME" val=""/>
  <p:tag name="INPUTTYPE" val="0"/>
  <p:tag name="LATEXENGINEID" val="0"/>
  <p:tag name="TEMPFOLDER" val="c:\t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109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因此~$a&lt;\dfrac{m+1}{N}&lt;b$.&#10;\end{document}"/>
  <p:tag name="IGUANATEXSIZE" val="24"/>
  <p:tag name="IGUANATEXCURSOR" val="194"/>
  <p:tag name="TRANSPARENCY" val="True"/>
  <p:tag name="FILENAME" val=""/>
  <p:tag name="INPUTTYPE" val="0"/>
  <p:tag name="LATEXENGINEID" val="0"/>
  <p:tag name="TEMPFOLDER" val="c:\t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1953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记&#10;~$A=\{z\in\mathbb{R}|z&gt;0, z^n&lt;y\}$.&#10;\end{document}"/>
  <p:tag name="IGUANATEXSIZE" val="24"/>
  <p:tag name="IGUANATEXCURSOR" val="208"/>
  <p:tag name="TRANSPARENCY" val="True"/>
  <p:tag name="FILENAME" val=""/>
  <p:tag name="INPUTTYPE" val="0"/>
  <p:tag name="LATEXENGINEID" val="0"/>
  <p:tag name="TEMPFOLDER" val="c:\t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372"/>
  <p:tag name="OUTPUTDPI" val="1200"/>
  <p:tag name="LATEXADDIN" val="\documentclass{article}&#10;\usepackage{amsmath,amsfonts,color,amsthm}&#10;\usepackage[UTF8]{ctex}&#10;\pagestyle{empty}&#10;\renewcommand{\proofname}{\bf 证明}&#10;\begin{document}&#10;&#10;$n$\hskip 0.7cm $1$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3890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于任意正实数~$y$~以及正整数~$n\ge 2$，&#10;存在唯一的正实数~$x$~使得~$x^n=y$。&#10;&#10;\end{document}"/>
  <p:tag name="IGUANATEXSIZE" val="28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482"/>
  <p:tag name="OUTPUTDPI" val="1200"/>
  <p:tag name="LATEXADDIN" val="\documentclass{article}&#10;\usepackage{amsmath,amsfonts,color,amsthm}&#10;\usepackage[UTF8]{ctex}&#10;\pagestyle{empty}&#10;\renewcommand{\proofname}{\bf 证明}&#10;\begin{document}&#10;&#10;取正整数~$N&gt;\max\left\{y,\dfrac{1}{y}\right\}$. &#10;&#10;\end{document}"/>
  <p:tag name="IGUANATEXSIZE" val="24"/>
  <p:tag name="IGUANATEXCURSOR" val="205"/>
  <p:tag name="TRANSPARENCY" val="True"/>
  <p:tag name="FILENAME" val=""/>
  <p:tag name="INPUTTYPE" val="0"/>
  <p:tag name="LATEXENGINEID" val="0"/>
  <p:tag name="TEMPFOLDER" val="c:\t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"/>
  <p:tag name="ORIGINALWIDTH" val="1925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则~$N^n\ge N&gt;y$，&#10;$\left(\dfrac{1}{N}\right)^n\le \dfrac{1}{N}&lt;y$.&#10;&#10;\end{document}"/>
  <p:tag name="IGUANATEXSIZE" val="24"/>
  <p:tag name="IGUANATEXCURSOR" val="235"/>
  <p:tag name="TRANSPARENCY" val="True"/>
  <p:tag name="FILENAME" val=""/>
  <p:tag name="INPUTTYPE" val="0"/>
  <p:tag name="LATEXENGINEID" val="0"/>
  <p:tag name="TEMPFOLDER" val="c:\t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2397"/>
  <p:tag name="OUTPUTDPI" val="1200"/>
  <p:tag name="LATEXADDIN" val="\documentclass{article}&#10;\usepackage{amsmath,amsfonts,color,amsthm}&#10;\usepackage[UTF8]{ctex}&#10;\pagestyle{empty}&#10;\renewcommand{\proofname}{\bf 证明}&#10;\begin{document}&#10;&#10;\noindent 前者说明~$N$~是~$A$~的上界，后者说明~$\dfrac{1}{N}\in A$。&#10;\end{document}"/>
  <p:tag name="IGUANATEXSIZE" val="24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571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~$n$~用数学归纳法可知，$z^n$~关于正数~$z$~严格增。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5.5"/>
  <p:tag name="ORIGINALWIDTH" val="2292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由此知，&#10;\begin{itemize}&#10;\item 满足~$x^n=y$~的正数~$x$~至多只有一个。&#10;\item 满足~$u^n&gt;y$~的正数~$u$~都是~$A$~的上界。&#10;\end{itemize}&#10;\end{document}"/>
  <p:tag name="IGUANATEXSIZE" val="24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6.75"/>
  <p:tag name="ORIGINALWIDTH" val="3249"/>
  <p:tag name="OUTPUTDPI" val="1200"/>
  <p:tag name="LATEXADDIN" val="\documentclass{article}&#10;\usepackage{amsmath,amsfonts,color,amsthm}&#10;\usepackage[UTF8]{ctex}&#10;\pagestyle{empty}&#10;\renewcommand{\proofname}{\bf 证明}&#10;\begin{document}&#10;&#10;\begin{itemize}&#10;\item 如果~$x^n&gt;y$，则取&#10;正整数~$\color{red}M&gt;\dfrac{n}{1-\frac{y}{x^n}}$，从而&#10;~$\frac{1}{M}&lt;1$，且&#10;$$ \left[x\left(1-\frac{1}{M}\right)\right]^n&gt;x^n&#10;\left(1-\frac{n}{M}\right){\color{red}&gt;y}.$$&#10;因此~$x\left(1-\frac{1}{M}\right)$~也是~$A$~的上界，这与~$x$~是最小上界矛盾。&#10;\end{itemize}&#10;\end{document}"/>
  <p:tag name="IGUANATEXSIZE" val="24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3933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（继续）.}&#10;因此&#10;~$A=\{z\in\mathbb{R}|z&gt;0, z^n&lt;y\}$~有上确界，记~$x=\sup A$。&#10;&#10;\end{document}"/>
  <p:tag name="IGUANATEXSIZE" val="24"/>
  <p:tag name="IGUANATEXCURSOR" val="241"/>
  <p:tag name="TRANSPARENCY" val="True"/>
  <p:tag name="FILENAME" val=""/>
  <p:tag name="INPUTTYPE" val="0"/>
  <p:tag name="LATEXENGINEID" val="0"/>
  <p:tag name="TEMPFOLDER" val="c:\t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3890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于任意正实数~$y$~以及正整数~$n\ge 2$，&#10;存在唯一的正实数~$x$~使得~$x^n=y$。&#10;&#10;\end{document}"/>
  <p:tag name="IGUANATEXSIZE" val="28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4"/>
  <p:tag name="ORIGINALWIDTH" val="1362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dfrac{1}{\left(1-\frac{1}{M+1}\right)^n}&lt;\dfrac{1}{1-\frac{n}{M+1}}$&#10;\end{document}"/>
  <p:tag name="IGUANATEXSIZE" val="24"/>
  <p:tag name="IGUANATEXCURSOR" val="216"/>
  <p:tag name="TRANSPARENCY" val="True"/>
  <p:tag name="FILENAME" val=""/>
  <p:tag name="INPUTTYPE" val="0"/>
  <p:tag name="LATEXENGINEID" val="0"/>
  <p:tag name="TEMPFOLDER" val="c:\t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102.75"/>
  <p:tag name="OUTPUTDPI" val="1200"/>
  <p:tag name="LATEXADDIN" val="\documentclass{article}&#10;\usepackage{amsmath,amsfonts,color,amsthm}&#10;\usepackage[UTF8]{ctex}&#10;\pagestyle{empty}&#10;\renewcommand{\proofname}{\bf 证明}&#10;\begin{document}&#10;&#10;$m$&#10;\end{document}"/>
  <p:tag name="IGUANATEXSIZE" val="20"/>
  <p:tag name="IGUANATEXCURSOR" val="163"/>
  <p:tag name="TRANSPARENCY" val="True"/>
  <p:tag name="FILENAME" val=""/>
  <p:tag name="INPUTTYPE" val="0"/>
  <p:tag name="LATEXENGINEID" val="0"/>
  <p:tag name="TEMPFOLDER" val="c:\t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5.75"/>
  <p:tag name="ORIGINALWIDTH" val="3046.5"/>
  <p:tag name="OUTPUTDPI" val="1200"/>
  <p:tag name="LATEXADDIN" val="\documentclass{article}&#10;\usepackage{amsmath,amsfonts,color,amsthm}&#10;\usepackage[UTF8]{ctex}&#10;\pagestyle{empty}&#10;\renewcommand{\proofname}{\bf 证明}&#10;\begin{document}&#10;\begin{itemize}&#10;\item 如果~$x^n&lt;y$，则取正整数~$\color{red}M&gt;\dfrac{n}{1-\frac{x^n}{y}}-1$，从而&#10;$$ \left[x\left(1+\frac{1}{M}\right)\right]^n&lt;&#10;x^n\frac{1}{1-\frac{n}{M+1}}{\color{red}&lt;y}.$$&#10;因此~$x\left(1+\frac{1}{M}\right)\in A$，这与~$x$~是~$A$~的上界矛盾。&#10;\end{itemize}&#10;\end{document}"/>
  <p:tag name="IGUANATEXSIZE" val="24"/>
  <p:tag name="IGUANATEXCURSOR" val="322"/>
  <p:tag name="TRANSPARENCY" val="True"/>
  <p:tag name="FILENAME" val=""/>
  <p:tag name="INPUTTYPE" val="0"/>
  <p:tag name="LATEXENGINEID" val="0"/>
  <p:tag name="TEMPFOLDER" val="c:\t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1581.75"/>
  <p:tag name="OUTPUTDPI" val="1200"/>
  <p:tag name="LATEXADDIN" val="\documentclass{article}&#10;\usepackage{amsmath,amsfonts,xcolor,amsthm}&#10;\usepackage[UTF8]{ctex}&#10;\pagestyle{empty}&#10;\renewcommand{\proofname}{\bf 证明}&#10;\begin{document}&#10;\color{white}若~$A=\{z\in\mathbb{Q}|z&gt;0, z^n&lt;y\}$~&#10;&#10;\end{document}"/>
  <p:tag name="IGUANATEXSIZE" val="24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670.5"/>
  <p:tag name="OUTPUTDPI" val="1200"/>
  <p:tag name="LATEXADDIN" val="\documentclass{article}&#10;\usepackage{amsmath,amsfonts,color,amsthm}&#10;\usepackage[UTF8]{ctex}&#10;\pagestyle{empty}&#10;\renewcommand{\proofname}{\bf 证明}&#10;\begin{document}&#10;&#10;因此~$x^n=y$。&#10;\end{document}"/>
  <p:tag name="IGUANATEXSIZE" val="24"/>
  <p:tag name="IGUANATEXCURSOR" val="172"/>
  <p:tag name="TRANSPARENCY" val="True"/>
  <p:tag name="FILENAME" val=""/>
  <p:tag name="INPUTTYPE" val="0"/>
  <p:tag name="LATEXENGINEID" val="0"/>
  <p:tag name="TEMPFOLDER" val="c:\t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"/>
  <p:tag name="ORIGINALWIDTH" val="974.25"/>
  <p:tag name="OUTPUTDPI" val="1200"/>
  <p:tag name="LATEXADDIN" val="\documentclass{article}&#10;\usepackage{amsmath,amsfonts,color,amsthm}&#10;\usepackage[UTF8]{ctex}&#10;\pagestyle{empty}&#10;\renewcommand{\proofname}{\bf 证明}&#10;\begin{document}&#10;&#10;$(1+h)^n\ge 1+nh$&#10;&#10;$\forall n\in\mathbb{N},\forall h&gt;-1$&#10;\end{document}"/>
  <p:tag name="IGUANATEXSIZE" val="20"/>
  <p:tag name="IGUANATEXCURSOR" val="216"/>
  <p:tag name="TRANSPARENCY" val="True"/>
  <p:tag name="FILENAME" val=""/>
  <p:tag name="INPUTTYPE" val="0"/>
  <p:tag name="LATEXENGINEID" val="0"/>
  <p:tag name="TEMPFOLDER" val="c:\t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.25"/>
  <p:tag name="ORIGINALWIDTH" val="2139"/>
  <p:tag name="OUTPUTDPI" val="1200"/>
  <p:tag name="LATEXADDIN" val="\documentclass{article}&#10;\usepackage{amsmath,amsfonts,xcolor,amsthm}&#10;\usepackage[UTF8]{ctex}&#10;\pagestyle{empty}&#10;\renewcommand{\proofname}{\bf 证明}&#10;\begin{document}&#10;&#10;&#10; \begin{gather*} &#10;  S(m)=S(m+0)=m+S(0)=m+1,\\&#10;  m+(n+1)=(m+n)+1,\\&#10;  m\cdot (n+1)=m\cdot S(n)=m\cdot n+m.&#10; \end{gather*}&#10;\end{document}"/>
  <p:tag name="IGUANATEXSIZE" val="24"/>
  <p:tag name="IGUANATEXCURSOR" val="162"/>
  <p:tag name="TRANSPARENCY" val="True"/>
  <p:tag name="FILENAME" val=""/>
  <p:tag name="INPUTTYPE" val="0"/>
  <p:tag name="LATEXENGINEID" val="0"/>
  <p:tag name="TEMPFOLDER" val="c:\t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7.5"/>
  <p:tag name="ORIGINALWIDTH" val="2208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加法结合律：&#10;$a+(b+c)=(a+b)+c$\\&#10;\noindent&#10;加法单位元：&#10;$a+0=0+a=a$\\&#10;\noindent&#10;加法交换律：&#10;$a+b=b+a$\\&#10;&#10;\noindent&#10;加法对乘法的分配律：&#10;$(a+b)c=ac+bc$&#10;\\&#10;&#10;\noindent&#10;乘法单位元：&#10;$a\cdot 1=1\cdot a=a$\\&#10;\noindent&#10;乘法交换律：&#10;$a\cdot b=b\cdot a$\\&#10;\noindent &#10;乘法结合律：&#10;$a\cdot(b\cdot c)=(a\cdot b)\cdot c$&#10;\end{document}"/>
  <p:tag name="IGUANATEXSIZE" val="24"/>
  <p:tag name="IGUANATEXCURSOR" val="300"/>
  <p:tag name="TRANSPARENCY" val="True"/>
  <p:tag name="FILENAME" val=""/>
  <p:tag name="INPUTTYPE" val="0"/>
  <p:tag name="LATEXENGINEID" val="0"/>
  <p:tag name="TEMPFOLDER" val="c:\t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1.25"/>
  <p:tag name="ORIGINALWIDTH" val="2701.5"/>
  <p:tag name="OUTPUTDPI" val="1200"/>
  <p:tag name="LATEXADDIN" val="\documentclass{article}&#10;\usepackage{amsmath,amsfonts,color,amsthm}&#10;\usepackage[UTF8]{ctex}&#10;\pagestyle{empty}&#10;\renewcommand{\proofname}{\bf 证明}&#10;\begin{document}&#10;\noindent 令\\&#10;$A:=\left\{\left. c\in \mathbb{N}\right|&#10;{~\color{red}\forall}a,b\in \mathbb{N},a+(b+c)=(a+b)+c&#10;\right\}$。\\&#10;我们证明~$A=\mathbb{N}$。&#10;\begin{itemize}&#10;\item $0\in A$：&#10;\item 若~$c\in A$，则~$c+1\in A$：&#10;\end{itemize}&#10;&#10;\end{document}"/>
  <p:tag name="IGUANATEXSIZE" val="22"/>
  <p:tag name="IGUANATEXCURSOR" val="367"/>
  <p:tag name="TRANSPARENCY" val="True"/>
  <p:tag name="FILENAME" val=""/>
  <p:tag name="INPUTTYPE" val="0"/>
  <p:tag name="LATEXENGINEID" val="0"/>
  <p:tag name="TEMPFOLDER" val="c:\t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821.75"/>
  <p:tag name="OUTPUTDPI" val="1200"/>
  <p:tag name="LATEXADDIN" val="\documentclass{article}&#10;\usepackage{amsmath,amsfonts,color,amsthm}&#10;\usepackage[UTF8]{ctex}&#10;\pagestyle{empty}&#10;\renewcommand{\proofname}{\bf 证明}&#10;\begin{document}&#10;$a+(b {~\color{red}~+~0})~{\color{blue}=}&#10;~a+b~{\color{blue}=}~(a+b){ ~\color{red}~+~0}$&#10;\end{document}"/>
  <p:tag name="IGUANATEXSIZE" val="22"/>
  <p:tag name="IGUANATEXCURSOR" val="207"/>
  <p:tag name="TRANSPARENCY" val="True"/>
  <p:tag name="FILENAME" val=""/>
  <p:tag name="INPUTTYPE" val="0"/>
  <p:tag name="LATEXENGINEID" val="0"/>
  <p:tag name="TEMPFOLDER" val="c:\t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7.25"/>
  <p:tag name="ORIGINALWIDTH" val="2074.5"/>
  <p:tag name="OUTPUTDPI" val="1200"/>
  <p:tag name="LATEXADDIN" val="\documentclass{article}&#10;\usepackage{amsmath,amsfonts,color,amsthm}&#10;\usepackage[UTF8]{ctex}&#10;\pagestyle{empty}&#10;\renewcommand{\proofname}{\bf 证明}&#10;\begin{document}&#10;\noindent &#10;$\begin{array}{rl}&#10;  a+(b+{\color{red}(c+1)}) &amp; &#10;  {~\color{blue}=~}a+((b+c)+1)\\&#10;&amp;{~\color{blue}=~}(a+(b+c))+1\\  &#10;&amp; {~\color{red}=~}((a+b)+c)+1\\ &#10;&amp; {~\color{blue}=~}(a+b)+{\color{red}(c+1)}. &#10;\end{array}$&#10;&#10;&#10;\end{document}"/>
  <p:tag name="IGUANATEXSIZE" val="22"/>
  <p:tag name="IGUANATEXCURSOR" val="378"/>
  <p:tag name="TRANSPARENCY" val="True"/>
  <p:tag name="FILENAME" val=""/>
  <p:tag name="INPUTTYPE" val="0"/>
  <p:tag name="LATEXENGINEID" val="0"/>
  <p:tag name="TEMPFOLDER" val="c:\t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5.5"/>
  <p:tag name="ORIGINALWIDTH" val="3837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{\bf\color{violet} 自然数集}~$\mathbb{N}$~是这样一个集合：&#10;\begin{itemize}&#10;\item 存在元素~$0\in\mathbb{N}$~以及一个&#10;{\bf\color{violet} 单射(injection)}&#10;~$S:\mathbb{N}\to \mathbb{N}\backslash\left\{0\right\}=:\mathbb{N}^*$；&#10;\[ S(i)=S(j)\Longrightarrow i=j\]    &#10;\end{itemize}&#10;\end{document}"/>
  <p:tag name="IGUANATEXSIZE" val="24"/>
  <p:tag name="IGUANATEXCURSOR" val="428"/>
  <p:tag name="TRANSPARENCY" val="True"/>
  <p:tag name="FILENAME" val=""/>
  <p:tag name="INPUTTYPE" val="0"/>
  <p:tag name="LATEXENGINEID" val="0"/>
  <p:tag name="TEMPFOLDER" val="c:\t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185"/>
  <p:tag name="OUTPUTDPI" val="1200"/>
  <p:tag name="LATEXADDIN" val="\documentclass{article}&#10;\usepackage{amsmath,amsfonts,color,amsthm}&#10;\usepackage[UTF8]{ctex}&#10;\pagestyle{empty}&#10;\renewcommand{\proofname}{\bf 证明}&#10;\begin{document}&#10;&#10;$\forall $：对任意，对每一个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t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80.5"/>
  <p:tag name="ORIGINALWIDTH" val="352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记&#10;\[ \mathbb{Z}:=\{m-n|m,n\in\mathbb{N}\},\]&#10;称为{\bf\color{violet} 整数集}，其元素称为{\bf\color{violet} 整数}，其中规定&#10;\[ m-n{\color{violet}\ =\ }p-q\quad\text{当且仅当}\quad m+q{\color{purple}\ =\ }p+n.\]&#10;  &#10;\noindent$\mathbb{Z}$~上的加法和乘法分别定义为&#10;\begin{gather*}&#10; (m-n){\color{violet}\ +\ }(p-q) :=(m+p)-(n+q),\\&#10; (m-n){\color{violet}\ \cdot\ } (p-q):=(m\cdot p+n\cdot q)-(n\cdot p+m\cdot q).&#10;\end{gather*}&#10;\end{document}"/>
  <p:tag name="IGUANATEXSIZE" val="24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5.75"/>
  <p:tag name="ORIGINALWIDTH" val="1250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$3-5=6-8$~：&#10;&#10;$3+8=6+5=11$&#10; &#10;\noindent $9-2=8-1$~：&#10;&#10;$9+1=8+2=10$&#10;\end{document}"/>
  <p:tag name="IGUANATEXSIZE" val="22"/>
  <p:tag name="IGUANATEXCURSOR" val="221"/>
  <p:tag name="TRANSPARENCY" val="True"/>
  <p:tag name="FILENAME" val=""/>
  <p:tag name="INPUTTYPE" val="0"/>
  <p:tag name="LATEXENGINEID" val="0"/>
  <p:tag name="TEMPFOLDER" val="c:\t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7.25"/>
  <p:tag name="ORIGINALWIDTH" val="1255.5"/>
  <p:tag name="OUTPUTDPI" val="1200"/>
  <p:tag name="LATEXADDIN" val="\documentclass{article}&#10;\usepackage{amsmath,amsfonts,color,amsthm}&#10;\usepackage[UTF8]{ctex}&#10;\pagestyle{empty}&#10;\renewcommand{\proofname}{\bf 证明}&#10;\begin{document}&#10;&#10;\noindent$(3-5)+(9-2)$&#10;&#10;$=12-7$&#10;&#10;$=14-9$&#10;&#10;$=(6-8)+(8-1)$&#10;&#10;\end{document}"/>
  <p:tag name="IGUANATEXSIZE" val="22"/>
  <p:tag name="IGUANATEXCURSOR" val="183"/>
  <p:tag name="TRANSPARENCY" val="True"/>
  <p:tag name="FILENAME" val=""/>
  <p:tag name="INPUTTYPE" val="0"/>
  <p:tag name="LATEXENGINEID" val="0"/>
  <p:tag name="TEMPFOLDER" val="c:\t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3"/>
  <p:tag name="ORIGINALWIDTH" val="1089"/>
  <p:tag name="OUTPUTDPI" val="1200"/>
  <p:tag name="LATEXADDIN" val="\documentclass{article}&#10;\usepackage{amsmath,amsfonts,color,amsthm}&#10;\usepackage[UTF8]{ctex}&#10;\pagestyle{empty}&#10;\renewcommand{\proofname}{\bf 证明}&#10;\begin{document}&#10;&#10;\noindent $(3-5)\cdot(9-2)$\\&#10;$=37-51=56-70${\color{white}\hspace{1cm}}\\&#10;$=(6-8)\cdot(8-1)$&#10;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05.5"/>
  <p:tag name="ORIGINALWIDTH" val="2057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加法结合律：&#10;$a+(b+c)=(a+b)+c$\\&#10;\noindent&#10;加法单位元：&#10;$a+0=0+a=a$\\&#10;\noindent&#10;加法交换律：&#10;$a+b=b+a$\\&#10;&#10;\end{document}"/>
  <p:tag name="IGUANATEXSIZE" val="24"/>
  <p:tag name="IGUANATEXCURSOR" val="261"/>
  <p:tag name="TRANSPARENCY" val="True"/>
  <p:tag name="FILENAME" val=""/>
  <p:tag name="INPUTTYPE" val="0"/>
  <p:tag name="LATEXENGINEID" val="0"/>
  <p:tag name="TEMPFOLDER" val="c:\t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75"/>
  <p:tag name="ORIGINALWIDTH" val="2401.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加法逆元（相反数）：&#10;&#10;对任意~$a\in\mathbb{Z}$，存在唯一的~$-a\in\mathbb{Z}$~使得&#10;&#10;$a+(-a)=0$&#10;\end{document}"/>
  <p:tag name="IGUANATEXSIZE" val="24"/>
  <p:tag name="IGUANATEXCURSOR" val="211"/>
  <p:tag name="TRANSPARENCY" val="True"/>
  <p:tag name="FILENAME" val=""/>
  <p:tag name="INPUTTYPE" val="0"/>
  <p:tag name="LATEXENGINEID" val="0"/>
  <p:tag name="TEMPFOLDER" val="c:\t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7"/>
  <p:tag name="ORIGINALWIDTH" val="2208"/>
  <p:tag name="OUTPUTDPI" val="1200"/>
  <p:tag name="LATEXADDIN" val="\documentclass{article}&#10;\usepackage{amsmath,amsfonts,xcolor,amsthm}&#10;\usepackage[UTF8]{ctex}&#10;\pagestyle{empty}&#10;\renewcommand{\proofname}{\bf 证明}&#10;\begin{document}&#10;&#10;&#10;&#10;\noindent&#10;乘法单位元：&#10;$a\cdot 1=1\cdot a=a$\\&#10;\noindent&#10;乘法交换律：&#10;$a\cdot b=b\cdot a$\\&#10;\noindent &#10;乘法结合律：&#10;$a\cdot(b\cdot c)=(a\cdot b)\cdot c$&#10;&#10;\noindent&#10;加法对乘法的分配律：&#10;$(a+b)c=ac+bc$&#10;\\&#10;\end{document}"/>
  <p:tag name="IGUANATEXSIZE" val="24"/>
  <p:tag name="IGUANATEXCURSOR" val="338"/>
  <p:tag name="TRANSPARENCY" val="True"/>
  <p:tag name="FILENAME" val=""/>
  <p:tag name="INPUTTYPE" val="0"/>
  <p:tag name="LATEXENGINEID" val="0"/>
  <p:tag name="TEMPFOLDER" val="c:\t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"/>
  <p:tag name="ORIGINALWIDTH" val="1383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a=m-n$，$-a:=n-m$&#10;\end{document}"/>
  <p:tag name="IGUANATEXSIZE" val="24"/>
  <p:tag name="IGUANATEXCURSOR" val="203"/>
  <p:tag name="TRANSPARENCY" val="True"/>
  <p:tag name="FILENAME" val=""/>
  <p:tag name="INPUTTYPE" val="0"/>
  <p:tag name="LATEXENGINEID" val="0"/>
  <p:tag name="TEMPFOLDER" val="c:\t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920.2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a-b:=a+(-b)$&#10;&#10;\end{document}"/>
  <p:tag name="IGUANATEXSIZE" val="30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0.25"/>
  <p:tag name="ORIGINALWIDTH" val="3432"/>
  <p:tag name="OUTPUTDPI" val="1200"/>
  <p:tag name="LATEXADDIN" val="\documentclass{article}&#10;\usepackage{amsmath,amsfonts,xcolor,amsthm,mathrsfs}&#10;\usepackage[UTF8]{ctex}&#10;\pagestyle{empty}&#10;\renewcommand{\proofname}{\bf 证明}&#10;\begin{document}&#10;\begin{itemize}&#10;\item ~$\mathbb{N}$~满足{\bf\color{violet} 数学归纳法原理}，即：对~$\mathbb{N}$~的任意子集~$A$，&#10;\[\begin{cases}&#10;  0\in A,\\&#10;  n\in A\Rightarrow S(n)\in A&#10;\end{cases}\Longrightarrow\quad  A=\mathbb{N}.\]&#10;\end{itemize}&#10;称~$S(n)$~为~$n$~的{\bf{\color{violet} 后继}}，&#10;记~$1:=S(0)$，$2:=S(1)$，$3:=S(2)$~等等。&#10;&#10;\end{document}"/>
  <p:tag name="IGUANATEXSIZE" val="24"/>
  <p:tag name="IGUANATEXCURSOR" val="478"/>
  <p:tag name="TRANSPARENCY" val="True"/>
  <p:tag name="FILENAME" val=""/>
  <p:tag name="INPUTTYPE" val="0"/>
  <p:tag name="LATEXENGINEID" val="0"/>
  <p:tag name="TEMPFOLDER" val="c:\t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3.5"/>
  <p:tag name="ORIGINALWIDTH" val="1983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每个（{\color{red}非零的}）有理数都有乘法逆元\\&#10;（倒数）：&#10;&#10;$a\cdot a^{-1}=1$。&#10;\end{document}"/>
  <p:tag name="IGUANATEXSIZE" val="24"/>
  <p:tag name="IGUANATEXCURSOR" val="210"/>
  <p:tag name="TRANSPARENCY" val="True"/>
  <p:tag name="FILENAME" val=""/>
  <p:tag name="INPUTTYPE" val="0"/>
  <p:tag name="LATEXENGINEID" val="0"/>
  <p:tag name="TEMPFOLDER" val="c:\t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5"/>
  <p:tag name="ORIGINALWIDTH" val="616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eft(\frac{m}{n}\right)^{-1}=\frac{n}{m}$&#10;\end{document}"/>
  <p:tag name="IGUANATEXSIZE" val="24"/>
  <p:tag name="IGUANATEXCURSOR" val="229"/>
  <p:tag name="TRANSPARENCY" val="True"/>
  <p:tag name="FILENAME" val=""/>
  <p:tag name="INPUTTYPE" val="0"/>
  <p:tag name="LATEXENGINEID" val="0"/>
  <p:tag name="TEMPFOLDER" val="c:\t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705.7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a/b:=a\cdot b^{-1}$&#10;&#10;\end{document}"/>
  <p:tag name="IGUANATEXSIZE" val="30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13.25"/>
  <p:tag name="ORIGINALWIDTH" val="2478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记\vskip 0.15cm&#10;$\mathbb{Q}:=\left\{\left.\dfrac{m}{n}\right|m\in\mathbb{Z},n\in\mathbb{N}^*\right\},$&#10;\vskip 0.15cm&#10;\noindent 称为{\bf\color{violet} 有理数集}，其元素称为&#10;{\bf\color{violet} 有理数}，其中规定&#10;\vskip 0.15cm&#10;$ \dfrac{m}{n}{\color{violet}\ =\ }\dfrac{p}{q}&#10;\quad\text{当且仅当}\quad m\cdot q{\color{purple}\ =\ }&#10;p\cdot n.$&#10;\vskip 0.5cm&#10;&#10;\noindent$\mathbb{Q}$~上的加法和乘法分别定义为&#10;\vskip 0.15cm&#10;$&#10; \dfrac{m}{n}{\color{violet}\ +\ } \dfrac{p}{q}&#10;:=\dfrac{mq+np}{nq}$,&#10;\vskip 0.15cm&#10;$\dfrac{m}{n}{\color{violet}\ \cdot\ } \dfrac{p}{q}&#10;:=\dfrac{mp}{nq}.&#10;$&#10;\end{document}"/>
  <p:tag name="IGUANATEXSIZE" val="24"/>
  <p:tag name="IGUANATEXCURSOR" val="292"/>
  <p:tag name="TRANSPARENCY" val="True"/>
  <p:tag name="FILENAME" val=""/>
  <p:tag name="INPUTTYPE" val="0"/>
  <p:tag name="LATEXENGINEID" val="0"/>
  <p:tag name="TEMPFOLDER" val="c:\t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9.75"/>
  <p:tag name="ORIGINALWIDTH" val="1958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加法和乘法满足结合律、交换律；&#10;&#10;\noindent&#10;加法和乘法都有单位元；&#10;&#10;\noindent &#10;加法对乘法满足分配律；&#10;&#10;\noindent &#10;每个有理数都有加法逆元（相反数）；&#10;\end{document}"/>
  <p:tag name="IGUANATEXSIZE" val="24"/>
  <p:tag name="IGUANATEXCURSOR" val="265"/>
  <p:tag name="TRANSPARENCY" val="True"/>
  <p:tag name="FILENAME" val=""/>
  <p:tag name="INPUTTYPE" val="0"/>
  <p:tag name="LATEXENGINEID" val="0"/>
  <p:tag name="TEMPFOLDER" val="c:\t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0"/>
  <p:tag name="ORIGINALWIDTH" val="2008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对任何有理数$r_1,r_2$，\\&#10;以下三种情况有且只有一个成立：&#10;&#10;$r_1&lt;r_2$，或~$r_2&lt;r_1$，或~$r_1=r_2$；&#10;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7.25"/>
  <p:tag name="ORIGINALWIDTH" val="2071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对任意有理数$r_1,r_2,r_3$，&#10;&#10;若~$r_1\le r_2$~且~$r_2\le r_3$，则~$r_1\le r_3$。&#10;\end{document}"/>
  <p:tag name="IGUANATEXSIZE" val="24"/>
  <p:tag name="IGUANATEXCURSOR" val="239"/>
  <p:tag name="TRANSPARENCY" val="True"/>
  <p:tag name="FILENAME" val=""/>
  <p:tag name="INPUTTYPE" val="0"/>
  <p:tag name="LATEXENGINEID" val="0"/>
  <p:tag name="TEMPFOLDER" val="c:\t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1.5"/>
  <p:tag name="ORIGINALWIDTH" val="2415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对任意有理数$r_1,r_2,r_3$，&#10;&#10;若~$r_1\le r_2$，则~$r_1+r_3&lt;r_2+r_3$；&#10;&#10;若~$r_1\le r_2$~且~$0\le r_3$，则~$r_1\cdot r_3\le r_2\cdot r_3$.&#10;&#10;\end{document}"/>
  <p:tag name="IGUANATEXSIZE" val="24"/>
  <p:tag name="IGUANATEXCURSOR" val="283"/>
  <p:tag name="TRANSPARENCY" val="True"/>
  <p:tag name="FILENAME" val=""/>
  <p:tag name="INPUTTYPE" val="0"/>
  <p:tag name="LATEXENGINEID" val="0"/>
  <p:tag name="TEMPFOLDER" val="c:\t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0"/>
  <p:tag name="ORIGINALWIDTH" val="1866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记\vskip 0.15cm&#10;$\mathbb{Q}^+:=\left\{\left.\dfrac{m}{n}\right|&#10;m,n\in\mathbb{N}^*\right\},$&#10;\vskip 0.15cm&#10;\noindent 其元素称为&#10;{\bf\color{violet} 正有理数}。&#10;\vskip 0.5cm&#10;\noindent对有理数$r_1,r_2$，定义&#10;\vskip 0.15cm&#10;\noindent $ r_1&lt;r_2\quad\text{当且仅当}\quad r_2-r_1\in\mathbb{Q}^+.$&#10;\vskip 0.15cm&#10;\noindent 记~$r_1\le r_2$，如果&#10;&#10;$r_1=r_2$~或~$r_1&lt;r_2$。&#10;\vskip 0.15cm&#10;\noindent 记~$r_1&gt;r_2$，如果&#10;$r_2&lt;r_1$。&#10;&#10;\end{document}"/>
  <p:tag name="IGUANATEXSIZE" val="24"/>
  <p:tag name="IGUANATEXCURSOR" val="557"/>
  <p:tag name="TRANSPARENCY" val="True"/>
  <p:tag name="FILENAME" val=""/>
  <p:tag name="INPUTTYPE" val="0"/>
  <p:tag name="LATEXENGINEID" val="0"/>
  <p:tag name="TEMPFOLDER" val="c:\t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468.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不存在正整数满足~$c^2=2a^2$&#10;\end{document}"/>
  <p:tag name="IGUANATEXSIZE" val="24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546.25"/>
  <p:tag name="OUTPUTDPI" val="1200"/>
  <p:tag name="LATEXADDIN" val="\documentclass{article}&#10;\usepackage{amsmath,amsfonts,color,amsthm}&#10;\usepackage[UTF8]{ctex}&#10;\pagestyle{empty}&#10;\renewcommand{\proofname}{\bf 证明}&#10;\begin{document}&#10;\noindent{\bf 证明.}&#10;令~$A:=\{0\}\cup S(\mathbb{N})$。&#10;我们先证明~$A=\mathbb{N}$。&#10;&#10;\end{document}"/>
  <p:tag name="IGUANATEXSIZE" val="24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642.7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c^2=a^2+b^2$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5"/>
  <p:tag name="ORIGINALWIDTH" val="1905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若~$m^2=2n^2$，则~$n^2&lt;m^2&lt;(2n)^2$，\\&#10;从而~&#10;$n&lt;m&lt;2n$。&#10;&#10;\end{document}"/>
  <p:tag name="IGUANATEXSIZE" val="24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8.25"/>
  <p:tag name="ORIGINALWIDTH" val="2379"/>
  <p:tag name="OUTPUTDPI" val="1200"/>
  <p:tag name="LATEXADDIN" val="\documentclass{article}&#10;\usepackage{amsmath,amsfonts,color,amsthm}&#10;\usepackage[UTF8]{ctex}&#10;\pagestyle{empty}&#10;\renewcommand{\proofname}{\bf 证明}&#10;\begin{document}&#10;&#10;&#10;\noindent {\color{red}如果~$m,n$~都是正整数}，则~$\tilde{m},\tilde{n}$~也是正整数。&#10;&#10;\noindent 它们都比~$m,n$~更小，$\tilde{n}^2=2\tilde{m}^2$. &#10;&#10;\noindent 这样就有无穷多个越来越小的正整数对~$m,n$\\&#10;满足~$m^2=2n^2$.&#10;&#10;\end{document}"/>
  <p:tag name="IGUANATEXSIZE" val="24"/>
  <p:tag name="IGUANATEXCURSOR" val="336"/>
  <p:tag name="TRANSPARENCY" val="True"/>
  <p:tag name="FILENAME" val=""/>
  <p:tag name="INPUTTYPE" val="0"/>
  <p:tag name="LATEXENGINEID" val="0"/>
  <p:tag name="TEMPFOLDER" val="c:\t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1614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令~&#10;$\tilde{m}=2n-m,\quad \tilde{n}=m-n$。&#10;\end{document}"/>
  <p:tag name="IGUANATEXSIZE" val="24"/>
  <p:tag name="IGUANATEXCURSOR" val="173"/>
  <p:tag name="TRANSPARENCY" val="True"/>
  <p:tag name="FILENAME" val=""/>
  <p:tag name="INPUTTYPE" val="0"/>
  <p:tag name="LATEXENGINEID" val="0"/>
  <p:tag name="TEMPFOLDER" val="c:\t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3.5"/>
  <p:tag name="ORIGINALWIDTH" val="1917"/>
  <p:tag name="OUTPUTDPI" val="1200"/>
  <p:tag name="LATEXADDIN" val="\documentclass{article}&#10;\usepackage{amsmath,amsfonts,color,amsthm}&#10;\usepackage[UTF8]{ctex}&#10;\pagestyle{empty}&#10;\renewcommand{\proofname}{\bf 证明}&#10;\begin{document}&#10;&#10;&#10;\noindent 则\\&#10;$\tilde{m}^2-2\tilde{n}^2=(2n-m)^2-2(m-n)^2$\\&#10;{\color{white}{\ }}\hskip 1.4cm $=2n^2-m^2=0.$&#10;\end{document}"/>
  <p:tag name="IGUANATEXSIZE" val="24"/>
  <p:tag name="IGUANATEXCURSOR" val="172"/>
  <p:tag name="TRANSPARENCY" val="True"/>
  <p:tag name="FILENAME" val=""/>
  <p:tag name="INPUTTYPE" val="0"/>
  <p:tag name="LATEXENGINEID" val="0"/>
  <p:tag name="TEMPFOLDER" val="c:\t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57.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\sqrt{2}$&#10;\end{document}"/>
  <p:tag name="IGUANATEXSIZE" val="40"/>
  <p:tag name="IGUANATEXCURSOR" val="173"/>
  <p:tag name="TRANSPARENCY" val="True"/>
  <p:tag name="FILENAME" val=""/>
  <p:tag name="INPUTTYPE" val="0"/>
  <p:tag name="LATEXENGINEID" val="0"/>
  <p:tag name="TEMPFOLDER" val="c:\t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73"/>
  <p:tag name="ORIGINALWIDTH" val="1278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（2）集合~$\mathbb{F}$，有{\bf\color{violet}全序}&#10;&#10;\noindent 即：&#10;\begin{itemize}&#10;\item 对任意~$x,y\in\mathbb{F}$，\\&#10;$x\le y$~或~$y\le x$；&#10;\item 任何~$x$，$x\le x$；&#10;\item 若~$x\le y$~且~$y\le x$，\\&#10;则~$x=y$。&#10;\item 若~$x\le y$~且~$y\le z$，\\&#10;则~$x\le z$。&#10;\end{itemize}&#10;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4.75"/>
  <p:tag name="ORIGINALWIDTH" val="1210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（3）运算与序协调：&#10;\begin{itemize}&#10;\item 若~$x\le y$，则\\&#10;$x+z\le y+z$；&#10;\item 若~$x\le y$~且~$0\le z$，\\&#10;则~$xz\le yz$。&#10;\end{itemize}&#10;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79.75"/>
  <p:tag name="ORIGINALWIDTH" val="15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（1）集合~$\mathbb{F}$，是一个{\bf\color{violet}域}，&#10;&#10;\noindent 即：有加法、乘法，满足&#10;\begin{itemize}&#10;\item 交换律、结合律；&#10;\item 有单位元~$0,1$($0\ne 1$)；&#10;\item  各元都有加法逆元；&#10;\item 各非零元都有乘法逆元；&#10;\item 分配律&#10;\end{itemize}&#10;&#10;\end{document}"/>
  <p:tag name="IGUANATEXSIZE" val="24"/>
  <p:tag name="IGUANATEXCURSOR" val="330"/>
  <p:tag name="TRANSPARENCY" val="True"/>
  <p:tag name="FILENAME" val=""/>
  <p:tag name="INPUTTYPE" val="0"/>
  <p:tag name="LATEXENGINEID" val="0"/>
  <p:tag name="TEMPFOLDER" val="c:\t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1485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序域~$\mathbb{F}$~中，必然成立~$\color{red}0&lt;1$。&#10;&#10;&#10;\end{document}"/>
  <p:tag name="IGUANATEXSIZE" val="24"/>
  <p:tag name="IGUANATEXCURSOR" val="217"/>
  <p:tag name="TRANSPARENCY" val="True"/>
  <p:tag name="FILENAME" val=""/>
  <p:tag name="INPUTTYPE" val="0"/>
  <p:tag name="LATEXENGINEID" val="0"/>
  <p:tag name="TEMPFOLDER" val="c:\t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4"/>
  <p:tag name="ORIGINALWIDTH" val="1844.25"/>
  <p:tag name="OUTPUTDPI" val="1200"/>
  <p:tag name="LATEXADDIN" val="\documentclass{article}&#10;\usepackage{amsmath,amsfonts,color,amsthm}&#10;\usepackage[UTF8]{ctex}&#10;\pagestyle{empty}&#10;\renewcommand{\proofname}{\bf 证明}&#10;\begin{document}&#10;&#10;\begin{itemize}&#10;\item  $0\in A$。&#10;   &#10;\item  设~$n\in A$。则~$S(n)\in S(\mathbb{N})\subset A$。&#10;\end{itemize}&#10;&#10;\end{document}"/>
  <p:tag name="IGUANATEXSIZE" val="24"/>
  <p:tag name="IGUANATEXCURSOR" val="266"/>
  <p:tag name="TRANSPARENCY" val="True"/>
  <p:tag name="FILENAME" val=""/>
  <p:tag name="INPUTTYPE" val="0"/>
  <p:tag name="LATEXENGINEID" val="0"/>
  <p:tag name="TEMPFOLDER" val="c:\t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8.25"/>
  <p:tag name="ORIGINALWIDTH" val="2602.5"/>
  <p:tag name="OUTPUTDPI" val="1200"/>
  <p:tag name="LATEXADDIN" val="\documentclass{article}&#10;\usepackage{amsmath,amsfonts,color,amsthm}&#10;\usepackage[UTF8]{ctex}&#10;\pagestyle{empty}&#10;\renewcommand{\proofname}{\bf 证明}&#10;\begin{document}&#10;&#10;首先，$0\ne 1$。&#10;&#10;假设~$\color{blue}1&lt;0$，则~&#10;$0={\color{blue}1}+{\color{red}(-1)}{\color{blue}&lt;0}&#10;+{\color{red}(-1)}={\color{red}(-1)}$。&#10;&#10;于是~&#10;$0=0\cdot(-1)&lt;(-1)\cdot (-1)=1$。&#10;&#10;这与假设矛盾。因此~$1&gt;0$。&#10;&#10;\end{document}"/>
  <p:tag name="IGUANATEXSIZE" val="24"/>
  <p:tag name="IGUANATEXCURSOR" val="270"/>
  <p:tag name="TRANSPARENCY" val="True"/>
  <p:tag name="FILENAME" val=""/>
  <p:tag name="INPUTTYPE" val="0"/>
  <p:tag name="LATEXENGINEID" val="0"/>
  <p:tag name="TEMPFOLDER" val="c:\t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8.75"/>
  <p:tag name="ORIGINALWIDTH" val="1857.75"/>
  <p:tag name="OUTPUTDPI" val="1200"/>
  <p:tag name="LATEXADDIN" val="\documentclass{article}&#10;\usepackage{amsmath,amsfonts,color,xcolor,amsthm}&#10;\usepackage[UTF8]{ctex}&#10;\pagestyle{empty}&#10;\renewcommand{\proofname}{\bf 证明}&#10;\begin{document}&#10;\[\begin{split}&#10;(-1)(-1)&amp;=[1+(-1)]+(-1)(-1)\\&#10;&amp;=1+(-1)[1+(-1)]\\&#10;&amp;=1+(-1)\cdot 0\\&#10;&amp;=1+0=1&#10;\end{split}\]&#10;&#10;&#10;\end{document}"/>
  <p:tag name="IGUANATEXSIZE" val="24"/>
  <p:tag name="IGUANATEXCURSOR" val="251"/>
  <p:tag name="TRANSPARENCY" val="True"/>
  <p:tag name="FILENAME" val=""/>
  <p:tag name="INPUTTYPE" val="0"/>
  <p:tag name="LATEXENGINEID" val="0"/>
  <p:tag name="TEMPFOLDER" val="c:\t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9"/>
  <p:tag name="ORIGINALWIDTH" val="2579.25"/>
  <p:tag name="OUTPUTDPI" val="1200"/>
  <p:tag name="LATEXADDIN" val="\documentclass{article}&#10;\usepackage{amsmath,amsfonts,color,xcolor,amsthm}&#10;\usepackage[UTF8]{ctex}&#10;\pagestyle{empty}&#10;\renewcommand{\proofname}{\bf 证明}&#10;\begin{document}&#10;\[\begin{split}&#10;0\cdot a&amp;=0+0\cdot a=[(-a)+a]+0\cdot a\\&#10;&amp;=(-a)+(a+0\cdot a)\\&#10;&amp;=(-a)+(1\cdot a+0\cdot a)=(-a)+(1+0)\cdot a\\&#10;&amp;=(-a)+1\cdot a=(-a)+a=0&#10;\end{split}\]&#10;&#10;&#10;\end{document}"/>
  <p:tag name="IGUANATEXSIZE" val="24"/>
  <p:tag name="IGUANATEXCURSOR" val="225"/>
  <p:tag name="TRANSPARENCY" val="True"/>
  <p:tag name="FILENAME" val=""/>
  <p:tag name="INPUTTYPE" val="0"/>
  <p:tag name="LATEXENGINEID" val="0"/>
  <p:tag name="TEMPFOLDER" val="c:\t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9.25"/>
  <p:tag name="ORIGINALWIDTH" val="2425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{\bf 证明.}&#10;易见~$S$~是单射。\\&#10;\noindent &#10;$\mathbb{N}_1=\{n\in \mathbb{N}_{\mathbb{F}}|n\ge 0\}$~&#10;是~$\mathbb{N}_{\mathbb{F}}$~中的归纳集：\\&#10;$0\in\mathbb{N}_1$；$n+{\color{red}1&gt;~} n+{\color{red}0}=n\ge 0$.\\&#10;因此~$0$~不是后继。\\&#10;$\mathbb{N}_{\mathbb{F}}$~中任何归纳集就是~$\mathbb{N}_{\mathbb{F}}$&#10;：数学归纳法原理。&#10;&#10;\end{document}"/>
  <p:tag name="IGUANATEXSIZE" val="24"/>
  <p:tag name="IGUANATEXCURSOR" val="448"/>
  <p:tag name="TRANSPARENCY" val="True"/>
  <p:tag name="FILENAME" val=""/>
  <p:tag name="INPUTTYPE" val="0"/>
  <p:tag name="LATEXENGINEID" val="0"/>
  <p:tag name="TEMPFOLDER" val="c:\t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8.5"/>
  <p:tag name="ORIGINALWIDTH" val="2247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{\bf\color{red} 序域}~$\mathbb{F}$~中的&#10;{\bf\color{red}最小归纳集}~$\mathbb{N}_{\mathbb{F}}$~就是自然数集。&#10;&#10;\noindent 后继映射为~$S:\mathbb{N}_{\mathbb{F}}&#10;\to\mathbb{N}_{\mathbb{F}}$，$S(n)=n+1$。&#10;&#10;\end{document}"/>
  <p:tag name="IGUANATEXSIZE" val="24"/>
  <p:tag name="IGUANATEXCURSOR" val="339"/>
  <p:tag name="TRANSPARENCY" val="True"/>
  <p:tag name="FILENAME" val=""/>
  <p:tag name="INPUTTYPE" val="0"/>
  <p:tag name="LATEXENGINEID" val="0"/>
  <p:tag name="TEMPFOLDER" val="c:\t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5"/>
  <p:tag name="ORIGINALWIDTH" val="2194.5"/>
  <p:tag name="OUTPUTDPI" val="1200"/>
  <p:tag name="LATEXADDIN" val="\documentclass{article}&#10;\usepackage{amsmath,amsfonts,color,xcolor,amsthm}&#10;\usepackage[UTF8]{ctex}&#10;\pagestyle{empty}&#10;\renewcommand{\proofname}{\bf 证明}&#10;\begin{document}&#10;\begin{itemize}&#10;\item $\mathbb{F}$~自己就是一个归纳集。&#10;\item 如果~$\mathcal{A}$~是~$\mathbb{F}$~中所有归纳集组成的集合，\\&#10;那么~$\bigcap\limits_{A\in\mathcal{A}}A$~也是一个归纳集，\\&#10;它是~$\mathbb{F}$~中&#10;最小的归纳集，记为~$\mathbb{N}_\mathbb{F}$。&#10;\end{itemize}&#10;\end{document}"/>
  <p:tag name="IGUANATEXSIZE" val="24"/>
  <p:tag name="IGUANATEXCURSOR" val="368"/>
  <p:tag name="TRANSPARENCY" val="True"/>
  <p:tag name="FILENAME" val=""/>
  <p:tag name="INPUTTYPE" val="0"/>
  <p:tag name="LATEXENGINEID" val="0"/>
  <p:tag name="TEMPFOLDER" val="c:\t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0.5"/>
  <p:tag name="ORIGINALWIDTH" val="2287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称子集~$A\subseteq\mathbb{F}$~是一个&#10;{\color{red}归纳集}，如果~$A$~满足&#10;\begin{itemize}&#10;\item $0\in A$;&#10;\item $a\in A\Longrightarrow a+1\in A$。&#10;\end{itemize}&#10;&#10;&#10;\end{document}"/>
  <p:tag name="IGUANATEXSIZE" val="24"/>
  <p:tag name="IGUANATEXCURSOR" val="306"/>
  <p:tag name="TRANSPARENCY" val="True"/>
  <p:tag name="FILENAME" val=""/>
  <p:tag name="INPUTTYPE" val="0"/>
  <p:tag name="LATEXENGINEID" val="0"/>
  <p:tag name="TEMPFOLDER" val="c:\t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550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$\mathbb{Z}\subset\mathbb{F}\Longrightarrow&#10;$&#10;&#10;&#10;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25"/>
  <p:tag name="ORIGINALWIDTH" val="332.2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$\mathbb{Q}\subset\mathbb{F}$&#10;&#10;&#10;&#10;\end{document}"/>
  <p:tag name="IGUANATEXSIZE" val="24"/>
  <p:tag name="IGUANATEXCURSOR" val="205"/>
  <p:tag name="TRANSPARENCY" val="True"/>
  <p:tag name="FILENAME" val=""/>
  <p:tag name="INPUTTYPE" val="0"/>
  <p:tag name="LATEXENGINEID" val="0"/>
  <p:tag name="TEMPFOLDER" val="c:\t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5.5"/>
  <p:tag name="ORIGINALWIDTH" val="4284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于是~&#10;$\mathbb{N}^*&#10;=\mathbb{N}\backslash\{0\}=A\backslash\{0\}&#10;\subseteq S(\mathbb{N}){\color{red}\subseteq\mathbb{N}^*}$&#10;   &#10;\noindent 所以~$S(\mathbb{N})=\mathbb{N}^*$，即~$S$~是满射。&#10;\qed&#10;&#10;&#10;\end{document}"/>
  <p:tag name="IGUANATEXSIZE" val="24"/>
  <p:tag name="IGUANATEXCURSOR" val="290"/>
  <p:tag name="TRANSPARENCY" val="True"/>
  <p:tag name="FILENAME" val=""/>
  <p:tag name="INPUTTYPE" val="0"/>
  <p:tag name="LATEXENGINEID" val="0"/>
  <p:tag name="TEMPFOLDER" val="c:\t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5"/>
  <p:tag name="ORIGINALWIDTH" val="2243.2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&#10;$\mathbb{Q}[\sqrt{2}]=\{a+b\sqrt{2}|a,b\in\mathbb{Q}\}$&#10;~是一个序域。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9.75"/>
  <p:tag name="ORIGINALWIDTH" val="1856.2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&#10;$\mathbb{Q}[\mathrm{i}]=\{a+b\mathrm{i}|a,b\in\mathbb{Q}\}$&#10;~是一个域，&#10;&#10;\noindent 但不是序域。&#10;\end{document}"/>
  <p:tag name="IGUANATEXSIZE" val="24"/>
  <p:tag name="IGUANATEXCURSOR" val="256"/>
  <p:tag name="TRANSPARENCY" val="True"/>
  <p:tag name="FILENAME" val=""/>
  <p:tag name="INPUTTYPE" val="0"/>
  <p:tag name="LATEXENGINEID" val="0"/>
  <p:tag name="TEMPFOLDER" val="c:\t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432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有理数集~$\mathbb{Q}$~是最小的序域。&#10;\end{document}"/>
  <p:tag name="IGUANATEXSIZE" val="24"/>
  <p:tag name="IGUANATEXCURSOR" val="202"/>
  <p:tag name="TRANSPARENCY" val="True"/>
  <p:tag name="FILENAME" val=""/>
  <p:tag name="INPUTTYPE" val="0"/>
  <p:tag name="LATEXENGINEID" val="0"/>
  <p:tag name="TEMPFOLDER" val="c:\t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048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&#10;如何定义运算和序？&#10;\end{document}"/>
  <p:tag name="IGUANATEXSIZE" val="24"/>
  <p:tag name="IGUANATEXCURSOR" val="188"/>
  <p:tag name="TRANSPARENCY" val="True"/>
  <p:tag name="FILENAME" val=""/>
  <p:tag name="INPUTTYPE" val="0"/>
  <p:tag name="LATEXENGINEID" val="0"/>
  <p:tag name="TEMPFOLDER" val="c:\t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6.5"/>
  <p:tag name="ORIGINALWIDTH" val="2187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&#10;$\mathbb{Z}_2=\{0,1\}$&#10;~是最小的域，但不是序域。&#10;&#10;$0+0=1+1=0,1+0=0+1=1$&#10;&#10;$0\cdot 0=0\cdot 1=1\cdot 0=0$，&#10;$1\cdot 1=1$&#10;\end{document}"/>
  <p:tag name="IGUANATEXSIZE" val="24"/>
  <p:tag name="IGUANATEXCURSOR" val="271"/>
  <p:tag name="TRANSPARENCY" val="True"/>
  <p:tag name="FILENAME" val=""/>
  <p:tag name="INPUTTYPE" val="0"/>
  <p:tag name="LATEXENGINEID" val="0"/>
  <p:tag name="TEMPFOLDER" val="c:\t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557.2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$\mathbb{N}\subset\mathbb{F}\Longrightarrow&#10;$&#10;&#10;&#10;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7"/>
  <p:tag name="LAY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5.5"/>
  <p:tag name="ORIGINALWIDTH" val="1959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设~$A$~为序域~$\mathbb{F}$~的子集。&#10;&#10;\noindent 称~$A$~{\bf\color{violet}有上界}，&#10;如果&#10;存在~$u\in\mathbb{F}$~使得\\&#10;对任意~$a$，&#10;$a\in A\Longrightarrow a\le u$。&#10;\vskip 0.15cm&#10;\noindent 称这样的~$u\in\mathbb{F}$~是&#10;~$A$~的一个{\bf\color{violet}上界}，&#10;\vskip 0.5cm&#10;\noindent 类似定义~$A$~{\bf\color{violet}有下界}，&#10;以及~$A$~的{\bf\color{violet}下界}。&#10;\vskip 0.5cm&#10;\noindent 称~$A$~{\bf\color{violet}有界}，指~$A$~既有上界&#10;又有下界。&#10;&#10;\end{document}"/>
  <p:tag name="IGUANATEXSIZE" val="24"/>
  <p:tag name="IGUANATEXCURSOR" val="529"/>
  <p:tag name="TRANSPARENCY" val="True"/>
  <p:tag name="FILENAME" val=""/>
  <p:tag name="INPUTTYPE" val="0"/>
  <p:tag name="LATEXENGINEID" val="0"/>
  <p:tag name="TEMPFOLDER" val="c:\t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"/>
  <p:tag name="LAY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6"/>
  <p:tag name="ORIGINALWIDTH" val="1542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称~$a_0$~为~$A$~的{\bf\color{violet}最大值}，&#10;若&#10;\begin{itemize}&#10;\item $a_0\in A$；且&#10;\item $a_0$~是~$A$~的一个上界。&#10;\end{itemize}&#10;此时记~&#10;$a_0=\max A=\max\limits_{a\in A} a.$&#10;\vskip 0.5cm&#10;\noindent 类似定义~$A$~的{\bf\color{violet}最小值}，&#10;并记\\&#10;$\min A=\min\limits_{a\in A}a.$&#10;&#10;\end{document}"/>
  <p:tag name="IGUANATEXSIZE" val="24"/>
  <p:tag name="IGUANATEXCURSOR" val="298"/>
  <p:tag name="TRANSPARENCY" val="True"/>
  <p:tag name="FILENAME" val=""/>
  <p:tag name="INPUTTYPE" val="0"/>
  <p:tag name="LATEXENGINEID" val="0"/>
  <p:tag name="TEMPFOLDER" val="c:\t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5"/>
  <p:tag name="ORIGINALWIDTH" val="1872.75"/>
  <p:tag name="OUTPUTDPI" val="1200"/>
  <p:tag name="LATEXADDIN" val="\documentclass{article}&#10;\usepackage{amsmath,amsfonts,color,amsthm}&#10;\usepackage[UTF8]{ctex}&#10;\pagestyle{empty}&#10;\renewcommand{\proofname}{\bf 证明}&#10;\begin{document}&#10;&#10;所以根据{\bf 数学归纳法原理}，$A=\mathbb{N}$。&#10;&#10;\end{document}"/>
  <p:tag name="IGUANATEXSIZE" val="24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4"/>
  <p:tag name="ORIGINALWIDTH" val="1959.7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设~$A$~为序域~$\mathbb{F}$~的子集。&#10;&#10;\noindent 称~$A$~{\bf\color{violet}有上界}，&#10;如果&#10;存在~$u\in\mathbb{F}$~使得\\&#10;对任意~$a$，&#10;$a\in A\Longrightarrow a\le u$。&#10;\vskip 0.15cm&#10;\noindent 称这样的~$u\in\mathbb{F}$~是&#10;~$A$~的一个{\bf\color{violet}上界}，&#10;\vskip 0.5cm&#10;\noindent 类似定义~$A$~{\bf\color{violet}有下界}，&#10;以及~$A$~的{\bf\color{violet}下界}。&#10;\vskip 0.5cm&#10;\noindent 称~$A$~有界，指~$A$~既有上界&#10;又有下界。&#10;&#10;\end{document}"/>
  <p:tag name="IGUANATEXSIZE" val="24"/>
  <p:tag name="IGUANATEXCURSOR" val="404"/>
  <p:tag name="TRANSPARENCY" val="True"/>
  <p:tag name="FILENAME" val=""/>
  <p:tag name="INPUTTYPE" val="0"/>
  <p:tag name="LATEXENGINEID" val="0"/>
  <p:tag name="TEMPFOLDER" val="c:\t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6"/>
  <p:tag name="ORIGINALWIDTH" val="1516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称~$a_0$~为~$A$~的{\bf\color{violet}最大值}，&#10;若&#10;\begin{itemize}&#10;\item $a_0\in A$；且&#10;\item $a_0$~是~$A$~的一个上界。&#10;\end{itemize}&#10;此时记&#10;$a_0=\max A=\max\limits_{a\in A} a.$&#10;\vskip 0.5cm&#10;\noindent 类似定义~$A$~的{\bf\color{violet}最小值}，&#10;并记\\&#10;$\min A=\min\limits_{a\in A}a.$&#10;&#10;\end{document}"/>
  <p:tag name="IGUANATEXSIZE" val="24"/>
  <p:tag name="IGUANATEXCURSOR" val="167"/>
  <p:tag name="TRANSPARENCY" val="True"/>
  <p:tag name="FILENAME" val=""/>
  <p:tag name="INPUTTYPE" val="0"/>
  <p:tag name="LATEXENGINEID" val="0"/>
  <p:tag name="TEMPFOLDER" val="c:\t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898.25"/>
  <p:tag name="OUTPUTDPI" val="1200"/>
  <p:tag name="LATEXADDIN" val="\documentclass{article}&#10;\usepackage{amsmath,amsfonts,color,amsthm}&#10;\usepackage[UTF8]{ctex}&#10;\pagestyle{empty}&#10;\renewcommand{\proofname}{\bf 证明}&#10;\begin{document}&#10;&#10;序域中的有限子集$A=\{a_1,\ldots,a_n\}$&#10;&#10;\end{document}"/>
  <p:tag name="IGUANATEXSIZE" val="20"/>
  <p:tag name="IGUANATEXCURSOR" val="190"/>
  <p:tag name="TRANSPARENCY" val="True"/>
  <p:tag name="FILENAME" val=""/>
  <p:tag name="INPUTTYPE" val="0"/>
  <p:tag name="LATEXENGINEID" val="0"/>
  <p:tag name="TEMPFOLDER" val="c:\t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871.5"/>
  <p:tag name="OUTPUTDPI" val="1200"/>
  <p:tag name="LATEXADDIN" val="\documentclass{article}&#10;\usepackage{amsmath,amsfonts,color,amsthm}&#10;\usepackage[UTF8]{ctex}&#10;\pagestyle{empty}&#10;\renewcommand{\proofname}{\bf 证明}&#10;\begin{document}&#10;&#10;$A=\{\frac{1}{n}|n\in\mathbb{N}^*\}$&#10;&#10;\end{document}"/>
  <p:tag name="IGUANATEXSIZE" val="20"/>
  <p:tag name="IGUANATEXCURSOR" val="194"/>
  <p:tag name="TRANSPARENCY" val="True"/>
  <p:tag name="FILENAME" val=""/>
  <p:tag name="INPUTTYPE" val="0"/>
  <p:tag name="LATEXENGINEID" val="0"/>
  <p:tag name="TEMPFOLDER" val="c:\t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327.75"/>
  <p:tag name="OUTPUTDPI" val="1200"/>
  <p:tag name="LATEXADDIN" val="\documentclass{article}&#10;\usepackage{amsmath,amsfonts,color,amsthm}&#10;\usepackage[UTF8]{ctex}&#10;\pagestyle{empty}&#10;\renewcommand{\proofname}{\bf 证明}&#10;\begin{document}&#10;&#10;空集~$\emptyset$&#10;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898.25"/>
  <p:tag name="OUTPUTDPI" val="1200"/>
  <p:tag name="LATEXADDIN" val="\documentclass{article}&#10;\usepackage{amsmath,amsfonts,color,amsthm}&#10;\usepackage[UTF8]{ctex}&#10;\pagestyle{empty}&#10;\renewcommand{\proofname}{\bf 证明}&#10;\begin{document}&#10;&#10;序域中的有限子集$A=\{a_1,\ldots,a_n\}$&#10;&#10;\end{document}"/>
  <p:tag name="IGUANATEXSIZE" val="20"/>
  <p:tag name="IGUANATEXCURSOR" val="190"/>
  <p:tag name="TRANSPARENCY" val="True"/>
  <p:tag name="FILENAME" val=""/>
  <p:tag name="INPUTTYPE" val="0"/>
  <p:tag name="LATEXENGINEID" val="0"/>
  <p:tag name="TEMPFOLDER" val="c:\t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871.5"/>
  <p:tag name="OUTPUTDPI" val="1200"/>
  <p:tag name="LATEXADDIN" val="\documentclass{article}&#10;\usepackage{amsmath,amsfonts,color,amsthm}&#10;\usepackage[UTF8]{ctex}&#10;\pagestyle{empty}&#10;\renewcommand{\proofname}{\bf 证明}&#10;\begin{document}&#10;&#10;$A=\{\frac{1}{n}|n\in\mathbb{N}^*\}$&#10;&#10;\end{document}"/>
  <p:tag name="IGUANATEXSIZE" val="20"/>
  <p:tag name="IGUANATEXCURSOR" val="194"/>
  <p:tag name="TRANSPARENCY" val="True"/>
  <p:tag name="FILENAME" val=""/>
  <p:tag name="INPUTTYPE" val="0"/>
  <p:tag name="LATEXENGINEID" val="0"/>
  <p:tag name="TEMPFOLDER" val="c:\t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327.75"/>
  <p:tag name="OUTPUTDPI" val="1200"/>
  <p:tag name="LATEXADDIN" val="\documentclass{article}&#10;\usepackage{amsmath,amsfonts,color,amsthm}&#10;\usepackage[UTF8]{ctex}&#10;\pagestyle{empty}&#10;\renewcommand{\proofname}{\bf 证明}&#10;\begin{document}&#10;&#10;空集~$\emptyset$&#10;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1.5"/>
  <p:tag name="ORIGINALWIDTH" val="4282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设~$A$~为序域~$\mathbb{F}$~的子集，有上界。&#10;&#10;\noindent {\color{red}如果}~$A$~的上界中有最小值，则称这个最小的上界为~$A$~&#10;的{\bf\color{violet}上确界(supremum, least upper bound)}，记为&#10;~$\color{violet}\sup A$。&#10;\vskip 0.4cm&#10;\noindent 类似定义{\bf\color{violet}下确界（infimum）}，&#10;最大的下界，下界中的最大值，记为~$\color{violet}\inf A$。&#10;\end{document}"/>
  <p:tag name="IGUANATEXSIZE" val="24"/>
  <p:tag name="IGUANATEXCURSOR" val="235"/>
  <p:tag name="TRANSPARENCY" val="True"/>
  <p:tag name="FILENAME" val=""/>
  <p:tag name="INPUTTYPE" val="0"/>
  <p:tag name="LATEXENGINEID" val="0"/>
  <p:tag name="TEMPFOLDER" val="c:\t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366"/>
  <p:tag name="OUTPUTDPI" val="1200"/>
  <p:tag name="LATEXADDIN" val="\documentclass{article}&#10;\usepackage{amsmath,amsfonts,color,amsthm}&#10;\usepackage[UTF8]{ctex}&#10;\pagestyle{empty}&#10;\renewcommand{\proofname}{\bf 证明}&#10;\begin{document}&#10;&#10;集合~$A$&#10;&#10;\end{document}"/>
  <p:tag name="IGUANATEXSIZE" val="24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9.75"/>
  <p:tag name="ORIGINALWIDTH" val="2034.7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自然数集~$\mathbb{N}$~上的{\bf\color{violet} 加法}和&#10;{\bf\color{violet} 乘法}。\\&#10;对任意~$m,n\in \mathbb{N}$，&#10;定义\\&#10;$&#10;m+n:= &#10;\begin{cases}&#10;m,\quad \quad &amp;n=0; \\ &#10;S(m+{n}'),\quad &amp;n=S({n}'). &#10;\end{cases}&#10;$\\&#10;$&#10;m\cdot n:=\begin{cases}&#10;0,\quad \quad \ \ \ \quad &amp;n=0; \\ &#10;m\cdot {n}'+m,\quad &amp;n=S({n}'). &#10;\end{cases}$&#10;&#10;\end{document}"/>
  <p:tag name="IGUANATEXSIZE" val="24"/>
  <p:tag name="IGUANATEXCURSOR" val="471"/>
  <p:tag name="TRANSPARENCY" val="True"/>
  <p:tag name="FILENAME" val=""/>
  <p:tag name="INPUTTYPE" val="0"/>
  <p:tag name="LATEXENGINEID" val="0"/>
  <p:tag name="TEMPFOLDER" val="c:\t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"/>
  <p:tag name="ORIGINALWIDTH" val="258.75"/>
  <p:tag name="OUTPUTDPI" val="1200"/>
  <p:tag name="LATEXADDIN" val="\documentclass{article}&#10;\usepackage{amsmath,amsfonts,color,amsthm}&#10;\usepackage[UTF8]{ctex}&#10;\pagestyle{empty}&#10;\renewcommand{\proofname}{\bf 证明}&#10;\begin{document}&#10;&#10;$\inf A$&#10;&#10;\end{document}"/>
  <p:tag name="IGUANATEXSIZE" val="24"/>
  <p:tag name="IGUANATEXCURSOR" val="166"/>
  <p:tag name="TRANSPARENCY" val="True"/>
  <p:tag name="FILENAME" val=""/>
  <p:tag name="INPUTTYPE" val="0"/>
  <p:tag name="LATEXENGINEID" val="0"/>
  <p:tag name="TEMPFOLDER" val="c:\t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294.75"/>
  <p:tag name="OUTPUTDPI" val="1200"/>
  <p:tag name="LATEXADDIN" val="\documentclass{article}&#10;\usepackage{amsmath,amsfonts,color,amsthm}&#10;\usepackage[UTF8]{ctex}&#10;\pagestyle{empty}&#10;\renewcommand{\proofname}{\bf 证明}&#10;\begin{document}&#10;&#10;$\sup A$&#10;&#10;\end{document}"/>
  <p:tag name="IGUANATEXSIZE" val="24"/>
  <p:tag name="IGUANATEXCURSOR" val="167"/>
  <p:tag name="TRANSPARENCY" val="True"/>
  <p:tag name="FILENAME" val=""/>
  <p:tag name="INPUTTYPE" val="0"/>
  <p:tag name="LATEXENGINEID" val="0"/>
  <p:tag name="TEMPFOLDER" val="c:\t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8.25"/>
  <p:tag name="ORIGINALWIDTH" val="612"/>
  <p:tag name="OUTPUTDPI" val="1200"/>
  <p:tag name="LATEXADDIN" val="\documentclass{article}&#10;\usepackage{amsmath,amsfonts,color,amsthm}&#10;\usepackage[UTF8]{ctex}&#10;\pagestyle{empty}&#10;\renewcommand{\proofname}{\bf 证明}&#10;\begin{document}&#10;&#10;\begin{center}&#10;更小的上界\\&#10;\vskip -0.3cm&#10;$\color{red}\star$&#10;&#10;\end{center}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"/>
  <p:tag name="ORIGINALWIDTH" val="612"/>
  <p:tag name="OUTPUTDPI" val="1200"/>
  <p:tag name="LATEXADDIN" val="\documentclass{article}&#10;\usepackage{amsmath,amsfonts,color,amsthm}&#10;\usepackage[UTF8]{ctex}&#10;\pagestyle{empty}&#10;\renewcommand{\proofname}{\bf 证明}&#10;\begin{document}&#10;&#10;\begin{center}&#10;更大的下界\\&#10;\vskip -0.3cm&#10;$\color{blue}\star$&#10;&#10;\end{center}&#10;\end{document}"/>
  <p:tag name="IGUANATEXSIZE" val="24"/>
  <p:tag name="IGUANATEXCURSOR" val="210"/>
  <p:tag name="TRANSPARENCY" val="True"/>
  <p:tag name="FILENAME" val=""/>
  <p:tag name="INPUTTYPE" val="0"/>
  <p:tag name="LATEXENGINEID" val="0"/>
  <p:tag name="TEMPFOLDER" val="c:\t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239.25"/>
  <p:tag name="OUTPUTDPI" val="1200"/>
  <p:tag name="LATEXADDIN" val="\documentclass{article}&#10;\usepackage{amsmath,amsfonts,color,amsthm}&#10;\usepackage[UTF8]{ctex}&#10;\pagestyle{empty}&#10;\renewcommand{\proofname}{\bf 证明}&#10;\begin{document}&#10;&#10;\begin{center}&#10;上界\\&#10;\vskip -0.3cm&#10;$\color{red}\star$&#10;&#10;\end{center}&#10;\end{document}"/>
  <p:tag name="IGUANATEXSIZE" val="24"/>
  <p:tag name="IGUANATEXCURSOR" val="192"/>
  <p:tag name="TRANSPARENCY" val="True"/>
  <p:tag name="FILENAME" val=""/>
  <p:tag name="INPUTTYPE" val="0"/>
  <p:tag name="LATEXENGINEID" val="0"/>
  <p:tag name="TEMPFOLDER" val="c:\t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.25"/>
  <p:tag name="ORIGINALWIDTH" val="236.25"/>
  <p:tag name="OUTPUTDPI" val="1200"/>
  <p:tag name="LATEXADDIN" val="\documentclass{article}&#10;\usepackage{amsmath,amsfonts,color,amsthm}&#10;\usepackage[UTF8]{ctex}&#10;\pagestyle{empty}&#10;\renewcommand{\proofname}{\bf 证明}&#10;\begin{document}&#10;&#10;\begin{center}&#10;下界\\&#10;\vskip -0.3cm&#10;$\color{blue}\star$&#10;&#10;\end{center}&#10;\end{document}"/>
  <p:tag name="IGUANATEXSIZE" val="24"/>
  <p:tag name="IGUANATEXCURSOR" val="207"/>
  <p:tag name="TRANSPARENCY" val="True"/>
  <p:tag name="FILENAME" val=""/>
  <p:tag name="INPUTTYPE" val="0"/>
  <p:tag name="LATEXENGINEID" val="0"/>
  <p:tag name="TEMPFOLDER" val="c:\t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.75"/>
  <p:tag name="ORIGINALWIDTH" val="4161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\begin{itemize}&#10;\item  $1\in A$，故~$A$~非空。&#10;   &#10;\item  $7$~是~$A$~的上界。事实上，任何满足~$u^2\ge 2$~的正有理数~$u$~都是~$A$~的上界。&#10;\end{itemize}&#10;&#10;\end{document}"/>
  <p:tag name="IGUANATEXSIZE" val="24"/>
  <p:tag name="IGUANATEXCURSOR" val="235"/>
  <p:tag name="TRANSPARENCY" val="True"/>
  <p:tag name="FILENAME" val=""/>
  <p:tag name="INPUTTYPE" val="0"/>
  <p:tag name="LATEXENGINEID" val="0"/>
  <p:tag name="TEMPFOLDER" val="c:\t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08.5"/>
  <p:tag name="ORIGINALWIDTH" val="2632.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color{red}假设~$u$~不是~$A$~的上界}，&#10;则存在~$r\in A$~使得~$u&lt;r$。&#10;&#10;\noindent 因为~$0&lt;u&lt;r$，所以&#10;~$u^2&lt;ur&lt;r^2&lt;2$。&#10;&#10;\noindent {\color{red}这与~$u^2\ge 2$~矛盾！}&#10;&#10;\end{document}"/>
  <p:tag name="IGUANATEXSIZE" val="24"/>
  <p:tag name="IGUANATEXCURSOR" val="159"/>
  <p:tag name="TRANSPARENCY" val="True"/>
  <p:tag name="FILENAME" val=""/>
  <p:tag name="INPUTTYPE" val="0"/>
  <p:tag name="LATEXENGINEID" val="0"/>
  <p:tag name="TEMPFOLDER" val="c:\t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4031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{\bf 在有理数集中}，集合~$A:=\{r\in\mathbb{Q}|r&gt;0,r^2&lt;2\}$~&#10;非空、有上界，无上确界。&#10;&#10;\end{document}"/>
  <p:tag name="IGUANATEXSIZE" val="28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7.5"/>
  <p:tag name="ORIGINALWIDTH" val="3585"/>
  <p:tag name="OUTPUTDPI" val="1200"/>
  <p:tag name="LATEXADDIN" val="\documentclass{article}&#10;\usepackage{amsmath,amsfonts,color,amsthm}&#10;\usepackage[UTF8]{ctex}&#10;\pagestyle{empty}&#10;\renewcommand{\proofname}{\bf 证明}&#10;\begin{document}&#10;&#10;\noindent 考虑正有理数~$a_n=a\left(1+\frac{1}{n}\right)$。&#10;&#10;\noindent &#10;$$a^2_n=a^2\left(1+\frac{1}{n}\right)^2=a^2\left(1+\frac{2}{n}+\frac{1}{n^2}\right)&#10;\le a^2\left(1+\frac{3}{n}\right)$$&#10;\end{document}"/>
  <p:tag name="IGUANATEXSIZE" val="24"/>
  <p:tag name="IGUANATEXCURSOR" val="359"/>
  <p:tag name="TRANSPARENCY" val="True"/>
  <p:tag name="FILENAME" val=""/>
  <p:tag name="INPUTTYPE" val="0"/>
  <p:tag name="LATEXENGINEID" val="0"/>
  <p:tag name="TEMPFOLDER" val="c:\t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715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满足~$a^2&lt;2$~的正有理数~$a$~都不是~$A$~的上界。&#10;\end{itemize}&#10;&#10;\end{document}"/>
  <p:tag name="IGUANATEXSIZE" val="24"/>
  <p:tag name="IGUANATEXCURSOR" val="209"/>
  <p:tag name="TRANSPARENCY" val="True"/>
  <p:tag name="FILENAME" val=""/>
  <p:tag name="INPUTTYPE" val="0"/>
  <p:tag name="LATEXENGINEID" val="0"/>
  <p:tag name="TEMPFOLDER" val="c:\t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5"/>
  <p:tag name="ORIGINALWIDTH" val="1332.75"/>
  <p:tag name="OUTPUTDPI" val="1200"/>
  <p:tag name="LATEXADDIN" val="\documentclass{article}&#10;\usepackage{amsmath,amsfonts,color,amsthm}&#10;\usepackage[UTF8]{ctex}&#10;\pagestyle{empty}&#10;\renewcommand{\proofname}{\bf 证明}&#10;\begin{document}&#10;&#10;从而~$a_n\in A$，且~$a&lt;a_n$。&#10;\end{document}"/>
  <p:tag name="IGUANATEXSIZE" val="24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177.75"/>
  <p:tag name="OUTPUTDPI" val="1200"/>
  <p:tag name="LATEXADDIN" val="\documentclass{article}&#10;\usepackage{amsmath,amsfonts,color,amsthm}&#10;\usepackage[UTF8]{ctex}&#10;\pagestyle{empty}&#10;\renewcommand{\proofname}{\bf 证明}&#10;\begin{document}&#10;&#10;$&lt;2$&#10;\end{document}"/>
  <p:tag name="IGUANATEXSIZE" val="24"/>
  <p:tag name="IGUANATEXCURSOR" val="180"/>
  <p:tag name="TRANSPARENCY" val="True"/>
  <p:tag name="FILENAME" val=""/>
  <p:tag name="INPUTTYPE" val="0"/>
  <p:tag name="LATEXENGINEID" val="0"/>
  <p:tag name="TEMPFOLDER" val="c:\t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1.75"/>
  <p:tag name="ORIGINALWIDTH" val="1200"/>
  <p:tag name="OUTPUTDPI" val="1200"/>
  <p:tag name="LATEXADDIN" val="\documentclass{article}&#10;\usepackage{amsmath,amsfonts,color,amsthm}&#10;\usepackage[UTF8]{ctex}&#10;\pagestyle{empty}&#10;\renewcommand{\proofname}{\bf 证明}&#10;\begin{document}&#10;&#10;当正整数~$n&gt;\frac{3}{\frac{2}{a^2}-1}$时，&#10;&#10;&#10;\end{document}"/>
  <p:tag name="IGUANATEXSIZE" val="24"/>
  <p:tag name="IGUANATEXCURSOR" val="197"/>
  <p:tag name="TRANSPARENCY" val="True"/>
  <p:tag name="FILENAME" val=""/>
  <p:tag name="INPUTTYPE" val="0"/>
  <p:tag name="LATEXENGINEID" val="0"/>
  <p:tag name="TEMPFOLDER" val="c:\t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.75"/>
  <p:tag name="ORIGINALWIDTH" val="4161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&#10;\begin{itemize}&#10;\item  $1\in A$，故~$A$~非空。&#10;   &#10;\item  $2$~是~$A$~的上界。事实上，任何满足~$u^2\ge 2$~的正有理数~$u$~都是~$A$~的上界。&#10;\end{itemize}&#10;&#10;\end{document}"/>
  <p:tag name="IGUANATEXSIZE" val="24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8.25"/>
  <p:tag name="ORIGINALWIDTH" val="3585"/>
  <p:tag name="OUTPUTDPI" val="1200"/>
  <p:tag name="LATEXADDIN" val="\documentclass{article}&#10;\usepackage{amsmath,amsfonts,color,amsthm}&#10;\usepackage[UTF8]{ctex}&#10;\pagestyle{empty}&#10;\renewcommand{\proofname}{\bf 证明}&#10;\begin{document}&#10;&#10;\noindent 考虑正有理数~$a_n=a\left(1-\frac{1}{n}\right)$。&#10;\\&#10;\noindent &#10;$$a^2_n=a^2\left(1-\frac{1}{n}\right)^2=a^2\left(1-\frac{2}{n}+\frac{1}{n^2}\right)&#10;&gt;a^2\left(1-\frac{2}{n}\right)$$&#10;\end{document}"/>
  <p:tag name="IGUANATEXSIZE" val="24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590.5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满足~$a^2&lt;2$~的正有理数~$a$~不是~$A$~的上界。&#10;\end{itemize}&#10;&#10;\end{document}"/>
  <p:tag name="IGUANATEXSIZE" val="24"/>
  <p:tag name="IGUANATEXCURSOR" val="209"/>
  <p:tag name="TRANSPARENCY" val="True"/>
  <p:tag name="FILENAME" val=""/>
  <p:tag name="INPUTTYPE" val="0"/>
  <p:tag name="LATEXENGINEID" val="0"/>
  <p:tag name="TEMPFOLDER" val="c:\t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964"/>
  <p:tag name="OUTPUTDPI" val="1200"/>
  <p:tag name="LATEXADDIN" val="\documentclass{article}&#10;\usepackage{amsmath,amsfonts,color,amsthm}&#10;\usepackage[UTF8]{ctex}&#10;\pagestyle{empty}&#10;\renewcommand{\proofname}{\bf 证明}&#10;\begin{document}&#10;&#10;&#10;\begin{itemize}&#10;\item  任何满足~$a^2&gt;2$~的正有理数~$a$~都不是~$A$~的最小上界。&#10;\end{itemize}&#10;&#10;\end{document}"/>
  <p:tag name="IGUANATEXSIZE" val="24"/>
  <p:tag name="IGUANATEXCURSOR" val="219"/>
  <p:tag name="TRANSPARENCY" val="True"/>
  <p:tag name="FILENAME" val=""/>
  <p:tag name="INPUTTYPE" val="0"/>
  <p:tag name="LATEXENGINEID" val="0"/>
  <p:tag name="TEMPFOLDER" val="c:\t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4031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{\bf 在有理数集中}，集合~$A:=\{r\in\mathbb{Q}|r&gt;0,r^2&lt;2\}$~&#10;非空、有上界，无上确界。&#10;&#10;\end{document}"/>
  <p:tag name="IGUANATEXSIZE" val="28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1772.25"/>
  <p:tag name="OUTPUTDPI" val="1200"/>
  <p:tag name="LATEXADDIN" val="\documentclass{article}&#10;\usepackage{amsmath,amsfonts,color,amsthm}&#10;\usepackage[UTF8]{ctex}&#10;\pagestyle{empty}&#10;\renewcommand{\proofname}{\bf 证明}&#10;\begin{document}&#10;&#10;从而~$a_n$~是~$A$~的上界，且~$a_n&lt;a$。&#10;\end{document}"/>
  <p:tag name="IGUANATEXSIZE" val="24"/>
  <p:tag name="IGUANATEXCURSOR" val="188"/>
  <p:tag name="TRANSPARENCY" val="True"/>
  <p:tag name="FILENAME" val=""/>
  <p:tag name="INPUTTYPE" val="0"/>
  <p:tag name="LATEXENGINEID" val="0"/>
  <p:tag name="TEMPFOLDER" val="c:\tmp\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7779</TotalTime>
  <Words>789</Words>
  <Application>Microsoft Office PowerPoint</Application>
  <PresentationFormat>宽屏</PresentationFormat>
  <Paragraphs>157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等线 Light</vt:lpstr>
      <vt:lpstr>方正姚体</vt:lpstr>
      <vt:lpstr>华光行书_CNKI</vt:lpstr>
      <vt:lpstr>华光姚体_CNKI</vt:lpstr>
      <vt:lpstr>Adobe Devanagari</vt:lpstr>
      <vt:lpstr>Arial</vt:lpstr>
      <vt:lpstr>DejaVu Serif Condensed</vt:lpstr>
      <vt:lpstr>Office 主题​​</vt:lpstr>
      <vt:lpstr>第01讲 从自然数到实数</vt:lpstr>
      <vt:lpstr>微积分要义</vt:lpstr>
      <vt:lpstr>回顾：关于数的知识</vt:lpstr>
      <vt:lpstr>PowerPoint 演示文稿</vt:lpstr>
      <vt:lpstr>PowerPoint 演示文稿</vt:lpstr>
      <vt:lpstr>PowerPoint 演示文稿</vt:lpstr>
      <vt:lpstr>PowerPoint 演示文稿</vt:lpstr>
      <vt:lpstr>自然数集</vt:lpstr>
      <vt:lpstr>PowerPoint 演示文稿</vt:lpstr>
      <vt:lpstr>PowerPoint 演示文稿</vt:lpstr>
      <vt:lpstr>自然数的运算——加法与乘法</vt:lpstr>
      <vt:lpstr>自然数的运算规律</vt:lpstr>
      <vt:lpstr>整数集、整数的运算</vt:lpstr>
      <vt:lpstr>整数的运算规律，运算的扩充</vt:lpstr>
      <vt:lpstr>有理数集、有理数的运算</vt:lpstr>
      <vt:lpstr>有理数的序：比大小</vt:lpstr>
      <vt:lpstr>第一次数学危机</vt:lpstr>
      <vt:lpstr>PowerPoint 演示文稿</vt:lpstr>
      <vt:lpstr>PowerPoint 演示文稿</vt:lpstr>
      <vt:lpstr>序域(ordered field)</vt:lpstr>
      <vt:lpstr>序域中包含所有有理数</vt:lpstr>
      <vt:lpstr>任何序域中都包含所有自然数、所有有理数</vt:lpstr>
      <vt:lpstr>任何序域中都包含所有的自然数、整数、有理数</vt:lpstr>
      <vt:lpstr>界与最值</vt:lpstr>
      <vt:lpstr>PowerPoint 演示文稿</vt:lpstr>
      <vt:lpstr>上确界、下确界</vt:lpstr>
      <vt:lpstr>PowerPoint 演示文稿</vt:lpstr>
      <vt:lpstr>PowerPoint 演示文稿</vt:lpstr>
      <vt:lpstr>PowerPoint 演示文稿</vt:lpstr>
      <vt:lpstr>实数集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第01讲 从自然数到实数</dc:title>
  <dc:creator>王先生</dc:creator>
  <cp:lastModifiedBy>王先生</cp:lastModifiedBy>
  <cp:revision>188</cp:revision>
  <dcterms:created xsi:type="dcterms:W3CDTF">2022-08-30T07:03:43Z</dcterms:created>
  <dcterms:modified xsi:type="dcterms:W3CDTF">2025-09-14T15:20:30Z</dcterms:modified>
</cp:coreProperties>
</file>